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notesMasterIdLst>
    <p:notesMasterId r:id="rId21"/>
  </p:notesMasterIdLst>
  <p:sldIdLst>
    <p:sldId id="278" r:id="rId2"/>
    <p:sldId id="331" r:id="rId3"/>
    <p:sldId id="280" r:id="rId4"/>
    <p:sldId id="332" r:id="rId5"/>
    <p:sldId id="287" r:id="rId6"/>
    <p:sldId id="334" r:id="rId7"/>
    <p:sldId id="339" r:id="rId8"/>
    <p:sldId id="289" r:id="rId9"/>
    <p:sldId id="340" r:id="rId10"/>
    <p:sldId id="298" r:id="rId11"/>
    <p:sldId id="300" r:id="rId12"/>
    <p:sldId id="337" r:id="rId13"/>
    <p:sldId id="308" r:id="rId14"/>
    <p:sldId id="338" r:id="rId15"/>
    <p:sldId id="335" r:id="rId16"/>
    <p:sldId id="336" r:id="rId17"/>
    <p:sldId id="314" r:id="rId18"/>
    <p:sldId id="328" r:id="rId19"/>
    <p:sldId id="32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8F84DF-7802-4BA6-BBA4-231B94E3D3F1}">
          <p14:sldIdLst>
            <p14:sldId id="278"/>
            <p14:sldId id="331"/>
            <p14:sldId id="280"/>
            <p14:sldId id="332"/>
            <p14:sldId id="287"/>
            <p14:sldId id="334"/>
            <p14:sldId id="339"/>
            <p14:sldId id="289"/>
            <p14:sldId id="340"/>
            <p14:sldId id="298"/>
            <p14:sldId id="300"/>
            <p14:sldId id="337"/>
            <p14:sldId id="308"/>
            <p14:sldId id="338"/>
            <p14:sldId id="335"/>
            <p14:sldId id="336"/>
            <p14:sldId id="314"/>
            <p14:sldId id="328"/>
            <p14:sldId id="32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islawa Williams" initials="UW" lastIdx="5" clrIdx="0">
    <p:extLst>
      <p:ext uri="{19B8F6BF-5375-455C-9EA6-DF929625EA0E}">
        <p15:presenceInfo xmlns:p15="http://schemas.microsoft.com/office/powerpoint/2012/main" userId="dfe6d9be18da62f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800000"/>
    <a:srgbClr val="1CC2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autoAdjust="0"/>
    <p:restoredTop sz="94660"/>
  </p:normalViewPr>
  <p:slideViewPr>
    <p:cSldViewPr snapToGrid="0">
      <p:cViewPr varScale="1">
        <p:scale>
          <a:sx n="126" d="100"/>
          <a:sy n="126" d="100"/>
        </p:scale>
        <p:origin x="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27T14:24:47.446" idx="5">
    <p:pos x="10" y="10"/>
    <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hyperlink" Target="https://www.youtube.com/watch?v=5Zg-C8AAIGg" TargetMode="External"/><Relationship Id="rId2" Type="http://schemas.openxmlformats.org/officeDocument/2006/relationships/hyperlink" Target="https://hbr.org/2013/04/the-three-elements-of-successf" TargetMode="External"/><Relationship Id="rId1" Type="http://schemas.openxmlformats.org/officeDocument/2006/relationships/hyperlink" Target="https://hbr.org/video/6069960867001/storytelling-with-data-a-good-charts-workbook-tool"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3" Type="http://schemas.openxmlformats.org/officeDocument/2006/relationships/hyperlink" Target="https://ai.facebook.com/blog/facebooks-five-pillars-of-responsible-ai/" TargetMode="External"/><Relationship Id="rId2" Type="http://schemas.openxmlformats.org/officeDocument/2006/relationships/hyperlink" Target="https://www.microsoft.com/en-us/ai/responsible-ai?activetab=pivot1%3aprimaryr6" TargetMode="External"/><Relationship Id="rId1" Type="http://schemas.openxmlformats.org/officeDocument/2006/relationships/hyperlink" Target="https://www.blog.google/technology/ai/ai-principles/"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youtube.com/watch?v=5Zg-C8AAIGg" TargetMode="External"/><Relationship Id="rId2" Type="http://schemas.openxmlformats.org/officeDocument/2006/relationships/hyperlink" Target="https://hbr.org/2013/04/the-three-elements-of-successf" TargetMode="External"/><Relationship Id="rId1" Type="http://schemas.openxmlformats.org/officeDocument/2006/relationships/hyperlink" Target="https://hbr.org/video/6069960867001/storytelling-with-data-a-good-charts-workbook-tool"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hyperlink" Target="https://ai.facebook.com/blog/facebooks-five-pillars-of-responsible-ai/" TargetMode="External"/><Relationship Id="rId2" Type="http://schemas.openxmlformats.org/officeDocument/2006/relationships/hyperlink" Target="https://www.microsoft.com/en-us/ai/responsible-ai?activetab=pivot1%3aprimaryr6" TargetMode="External"/><Relationship Id="rId1" Type="http://schemas.openxmlformats.org/officeDocument/2006/relationships/hyperlink" Target="https://www.blog.google/technology/ai/ai-principle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C61A87-D89F-4E3D-93B4-760DCCE85439}"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3B639DA1-7305-4482-882D-D2DF45CF40E1}">
      <dgm:prSet/>
      <dgm:spPr/>
      <dgm:t>
        <a:bodyPr/>
        <a:lstStyle/>
        <a:p>
          <a:r>
            <a:rPr lang="en-US" dirty="0"/>
            <a:t>tell a good story</a:t>
          </a:r>
        </a:p>
      </dgm:t>
    </dgm:pt>
    <dgm:pt modelId="{AC378D18-42A4-4A0E-ADE5-6ACCFF661D3A}" type="parTrans" cxnId="{4757BD1D-E7D2-4C0B-A35F-7B4CD66F5C27}">
      <dgm:prSet/>
      <dgm:spPr/>
      <dgm:t>
        <a:bodyPr/>
        <a:lstStyle/>
        <a:p>
          <a:endParaRPr lang="en-US"/>
        </a:p>
      </dgm:t>
    </dgm:pt>
    <dgm:pt modelId="{1B24267F-D4E0-409B-B1F8-3CA783C18CA5}" type="sibTrans" cxnId="{4757BD1D-E7D2-4C0B-A35F-7B4CD66F5C27}">
      <dgm:prSet/>
      <dgm:spPr/>
      <dgm:t>
        <a:bodyPr/>
        <a:lstStyle/>
        <a:p>
          <a:endParaRPr lang="en-US"/>
        </a:p>
      </dgm:t>
    </dgm:pt>
    <dgm:pt modelId="{20CA2261-7E77-4367-B2DD-08733DEB0CD1}">
      <dgm:prSet/>
      <dgm:spPr/>
      <dgm:t>
        <a:bodyPr/>
        <a:lstStyle/>
        <a:p>
          <a:r>
            <a:rPr lang="en-US" dirty="0"/>
            <a:t>with help of a narrative</a:t>
          </a:r>
        </a:p>
      </dgm:t>
    </dgm:pt>
    <dgm:pt modelId="{414FAB3F-AF4E-4C0D-9A47-6D3F279C65D9}" type="parTrans" cxnId="{31A3B997-2BA3-4EA2-A7CC-CC43D15D5DC0}">
      <dgm:prSet/>
      <dgm:spPr/>
      <dgm:t>
        <a:bodyPr/>
        <a:lstStyle/>
        <a:p>
          <a:endParaRPr lang="en-US"/>
        </a:p>
      </dgm:t>
    </dgm:pt>
    <dgm:pt modelId="{5576B0F6-5DE9-402E-836C-BAC85660077D}" type="sibTrans" cxnId="{31A3B997-2BA3-4EA2-A7CC-CC43D15D5DC0}">
      <dgm:prSet/>
      <dgm:spPr/>
      <dgm:t>
        <a:bodyPr/>
        <a:lstStyle/>
        <a:p>
          <a:endParaRPr lang="en-US"/>
        </a:p>
      </dgm:t>
    </dgm:pt>
    <dgm:pt modelId="{C596D968-9674-4258-94CC-3139410A1F0F}">
      <dgm:prSet/>
      <dgm:spPr/>
      <dgm:t>
        <a:bodyPr/>
        <a:lstStyle/>
        <a:p>
          <a:r>
            <a:rPr lang="en-US" dirty="0"/>
            <a:t>Watch the following video to help you build a good narrative  </a:t>
          </a:r>
          <a:r>
            <a:rPr lang="en-US" dirty="0">
              <a:hlinkClick xmlns:r="http://schemas.openxmlformats.org/officeDocument/2006/relationships" r:id="rId1"/>
            </a:rPr>
            <a:t>https://hbr.org/video/6069960867001/storytelling-with-data-a-good-charts-workbook-tool</a:t>
          </a:r>
          <a:endParaRPr lang="en-US" dirty="0"/>
        </a:p>
      </dgm:t>
    </dgm:pt>
    <dgm:pt modelId="{987D7DD6-CE9A-4C3B-82AE-5117631B907F}" type="parTrans" cxnId="{F314AB92-6D29-4F54-ABDF-2ECF0F52F304}">
      <dgm:prSet/>
      <dgm:spPr/>
      <dgm:t>
        <a:bodyPr/>
        <a:lstStyle/>
        <a:p>
          <a:endParaRPr lang="en-US"/>
        </a:p>
      </dgm:t>
    </dgm:pt>
    <dgm:pt modelId="{439C7C6E-44A3-4A8F-9FD8-0A147AB86275}" type="sibTrans" cxnId="{F314AB92-6D29-4F54-ABDF-2ECF0F52F304}">
      <dgm:prSet/>
      <dgm:spPr/>
      <dgm:t>
        <a:bodyPr/>
        <a:lstStyle/>
        <a:p>
          <a:endParaRPr lang="en-US"/>
        </a:p>
      </dgm:t>
    </dgm:pt>
    <dgm:pt modelId="{7B9CE94A-2679-4998-9A01-DCF8D583CE76}">
      <dgm:prSet/>
      <dgm:spPr/>
      <dgm:t>
        <a:bodyPr/>
        <a:lstStyle/>
        <a:p>
          <a:r>
            <a:rPr lang="en-US" dirty="0"/>
            <a:t>awareness </a:t>
          </a:r>
          <a:r>
            <a:rPr lang="en-US"/>
            <a:t>of the audience</a:t>
          </a:r>
          <a:endParaRPr lang="en-US" dirty="0"/>
        </a:p>
      </dgm:t>
    </dgm:pt>
    <dgm:pt modelId="{A414DC82-2C54-4B3B-80BF-66464512F90D}" type="parTrans" cxnId="{A6161927-21CB-4F0B-BCEA-82E37CF77B20}">
      <dgm:prSet/>
      <dgm:spPr/>
      <dgm:t>
        <a:bodyPr/>
        <a:lstStyle/>
        <a:p>
          <a:endParaRPr lang="en-US"/>
        </a:p>
      </dgm:t>
    </dgm:pt>
    <dgm:pt modelId="{43A4FA08-9332-45E6-9A4B-59C7E763FA7E}" type="sibTrans" cxnId="{A6161927-21CB-4F0B-BCEA-82E37CF77B20}">
      <dgm:prSet/>
      <dgm:spPr/>
      <dgm:t>
        <a:bodyPr/>
        <a:lstStyle/>
        <a:p>
          <a:endParaRPr lang="en-US"/>
        </a:p>
      </dgm:t>
    </dgm:pt>
    <dgm:pt modelId="{066C443C-9313-4A2B-830D-4CB8F571EEB9}">
      <dgm:prSet/>
      <dgm:spPr/>
      <dgm:t>
        <a:bodyPr/>
        <a:lstStyle/>
        <a:p>
          <a:r>
            <a:rPr lang="en-US" dirty="0"/>
            <a:t>The following link discusses the audience </a:t>
          </a:r>
          <a:r>
            <a:rPr lang="en-US" dirty="0">
              <a:hlinkClick xmlns:r="http://schemas.openxmlformats.org/officeDocument/2006/relationships" r:id="rId2"/>
            </a:rPr>
            <a:t>https://hbr.org/2013/04/the-three-elements-of-successf</a:t>
          </a:r>
          <a:endParaRPr lang="en-US" dirty="0"/>
        </a:p>
      </dgm:t>
    </dgm:pt>
    <dgm:pt modelId="{E5224681-C601-458F-ABF7-66A6002F1DAE}" type="parTrans" cxnId="{4E68D848-2602-4DD4-BA6B-CE97F4F05732}">
      <dgm:prSet/>
      <dgm:spPr/>
      <dgm:t>
        <a:bodyPr/>
        <a:lstStyle/>
        <a:p>
          <a:endParaRPr lang="en-US"/>
        </a:p>
      </dgm:t>
    </dgm:pt>
    <dgm:pt modelId="{9BF16216-1F8B-47AF-B91A-9E33F43D5583}" type="sibTrans" cxnId="{4E68D848-2602-4DD4-BA6B-CE97F4F05732}">
      <dgm:prSet/>
      <dgm:spPr/>
      <dgm:t>
        <a:bodyPr/>
        <a:lstStyle/>
        <a:p>
          <a:endParaRPr lang="en-US"/>
        </a:p>
      </dgm:t>
    </dgm:pt>
    <dgm:pt modelId="{0544C89B-F261-4294-B68B-BDEAD4DF6018}">
      <dgm:prSet/>
      <dgm:spPr/>
      <dgm:t>
        <a:bodyPr/>
        <a:lstStyle/>
        <a:p>
          <a:r>
            <a:rPr lang="en-US" dirty="0"/>
            <a:t>and the use of clear labels</a:t>
          </a:r>
        </a:p>
      </dgm:t>
    </dgm:pt>
    <dgm:pt modelId="{DDC256BB-C958-46F1-A3C0-BAD7D6834F39}" type="parTrans" cxnId="{62CD6F76-A2AE-4DBB-A8F9-F3DBE32AC597}">
      <dgm:prSet/>
      <dgm:spPr/>
      <dgm:t>
        <a:bodyPr/>
        <a:lstStyle/>
        <a:p>
          <a:endParaRPr lang="en-US"/>
        </a:p>
      </dgm:t>
    </dgm:pt>
    <dgm:pt modelId="{1AB9139D-8467-402A-A366-629D5F07D7F4}" type="sibTrans" cxnId="{62CD6F76-A2AE-4DBB-A8F9-F3DBE32AC597}">
      <dgm:prSet/>
      <dgm:spPr/>
      <dgm:t>
        <a:bodyPr/>
        <a:lstStyle/>
        <a:p>
          <a:endParaRPr lang="en-US"/>
        </a:p>
      </dgm:t>
    </dgm:pt>
    <dgm:pt modelId="{371ECD7B-2B43-4849-A8FC-EAEBE1291118}">
      <dgm:prSet/>
      <dgm:spPr/>
      <dgm:t>
        <a:bodyPr/>
        <a:lstStyle/>
        <a:p>
          <a:r>
            <a:rPr lang="en-US" dirty="0"/>
            <a:t>The following video shows how clear labels (titles, legends, units) can clarify and highlight the story </a:t>
          </a:r>
          <a:r>
            <a:rPr lang="en-US" dirty="0">
              <a:hlinkClick xmlns:r="http://schemas.openxmlformats.org/officeDocument/2006/relationships" r:id="rId3"/>
            </a:rPr>
            <a:t>https://www.youtube.com/watch?v=5Zg-C8AAIGg</a:t>
          </a:r>
          <a:endParaRPr lang="en-US" dirty="0"/>
        </a:p>
      </dgm:t>
    </dgm:pt>
    <dgm:pt modelId="{7FBE78A6-2D1B-446C-B083-A96056086862}" type="parTrans" cxnId="{29FB4DD7-E024-4DB1-A028-DE8B4120233C}">
      <dgm:prSet/>
      <dgm:spPr/>
      <dgm:t>
        <a:bodyPr/>
        <a:lstStyle/>
        <a:p>
          <a:endParaRPr lang="en-US"/>
        </a:p>
      </dgm:t>
    </dgm:pt>
    <dgm:pt modelId="{A01340FE-536C-48F3-8564-41A8BD1B6F7B}" type="sibTrans" cxnId="{29FB4DD7-E024-4DB1-A028-DE8B4120233C}">
      <dgm:prSet/>
      <dgm:spPr/>
      <dgm:t>
        <a:bodyPr/>
        <a:lstStyle/>
        <a:p>
          <a:endParaRPr lang="en-US"/>
        </a:p>
      </dgm:t>
    </dgm:pt>
    <dgm:pt modelId="{FCCE24C9-8E6D-472F-A281-AB8C0AA17A30}" type="pres">
      <dgm:prSet presAssocID="{6EC61A87-D89F-4E3D-93B4-760DCCE85439}" presName="Name0" presStyleCnt="0">
        <dgm:presLayoutVars>
          <dgm:dir/>
          <dgm:animLvl val="lvl"/>
          <dgm:resizeHandles val="exact"/>
        </dgm:presLayoutVars>
      </dgm:prSet>
      <dgm:spPr/>
    </dgm:pt>
    <dgm:pt modelId="{08F2853A-C586-4606-A44A-53C6416141A9}" type="pres">
      <dgm:prSet presAssocID="{3B639DA1-7305-4482-882D-D2DF45CF40E1}" presName="linNode" presStyleCnt="0"/>
      <dgm:spPr/>
    </dgm:pt>
    <dgm:pt modelId="{59E49FF4-BA1B-45AE-84EA-81F4BF98111E}" type="pres">
      <dgm:prSet presAssocID="{3B639DA1-7305-4482-882D-D2DF45CF40E1}" presName="parentText" presStyleLbl="solidFgAcc1" presStyleIdx="0" presStyleCnt="4" custScaleX="2000000">
        <dgm:presLayoutVars>
          <dgm:chMax val="1"/>
          <dgm:bulletEnabled/>
        </dgm:presLayoutVars>
      </dgm:prSet>
      <dgm:spPr/>
    </dgm:pt>
    <dgm:pt modelId="{0670CE0E-B40B-4488-B160-25DDCAB28D3D}" type="pres">
      <dgm:prSet presAssocID="{3B639DA1-7305-4482-882D-D2DF45CF40E1}" presName="descendantText" presStyleLbl="alignNode1" presStyleIdx="0" presStyleCnt="4">
        <dgm:presLayoutVars>
          <dgm:bulletEnabled/>
        </dgm:presLayoutVars>
      </dgm:prSet>
      <dgm:spPr/>
    </dgm:pt>
    <dgm:pt modelId="{37D8F5B6-0426-4256-A859-55E573A93972}" type="pres">
      <dgm:prSet presAssocID="{1B24267F-D4E0-409B-B1F8-3CA783C18CA5}" presName="sp" presStyleCnt="0"/>
      <dgm:spPr/>
    </dgm:pt>
    <dgm:pt modelId="{7921F019-5E30-4168-B572-3889268B660B}" type="pres">
      <dgm:prSet presAssocID="{20CA2261-7E77-4367-B2DD-08733DEB0CD1}" presName="linNode" presStyleCnt="0"/>
      <dgm:spPr/>
    </dgm:pt>
    <dgm:pt modelId="{480D7815-F8FA-4C8F-8F56-AE890FF5F400}" type="pres">
      <dgm:prSet presAssocID="{20CA2261-7E77-4367-B2DD-08733DEB0CD1}" presName="parentText" presStyleLbl="solidFgAcc1" presStyleIdx="1" presStyleCnt="4">
        <dgm:presLayoutVars>
          <dgm:chMax val="1"/>
          <dgm:bulletEnabled/>
        </dgm:presLayoutVars>
      </dgm:prSet>
      <dgm:spPr/>
    </dgm:pt>
    <dgm:pt modelId="{2F48A0C3-DC30-4D6B-A41A-B20780FF045B}" type="pres">
      <dgm:prSet presAssocID="{20CA2261-7E77-4367-B2DD-08733DEB0CD1}" presName="descendantText" presStyleLbl="alignNode1" presStyleIdx="1" presStyleCnt="4">
        <dgm:presLayoutVars>
          <dgm:bulletEnabled/>
        </dgm:presLayoutVars>
      </dgm:prSet>
      <dgm:spPr/>
    </dgm:pt>
    <dgm:pt modelId="{5FF59B75-9BBA-48F6-89C4-B841B25BC67E}" type="pres">
      <dgm:prSet presAssocID="{5576B0F6-5DE9-402E-836C-BAC85660077D}" presName="sp" presStyleCnt="0"/>
      <dgm:spPr/>
    </dgm:pt>
    <dgm:pt modelId="{B7BDB6B9-6BE0-4594-8760-B535B3E27305}" type="pres">
      <dgm:prSet presAssocID="{7B9CE94A-2679-4998-9A01-DCF8D583CE76}" presName="linNode" presStyleCnt="0"/>
      <dgm:spPr/>
    </dgm:pt>
    <dgm:pt modelId="{CF693B6B-70AE-4704-9401-5B02760531DF}" type="pres">
      <dgm:prSet presAssocID="{7B9CE94A-2679-4998-9A01-DCF8D583CE76}" presName="parentText" presStyleLbl="solidFgAcc1" presStyleIdx="2" presStyleCnt="4">
        <dgm:presLayoutVars>
          <dgm:chMax val="1"/>
          <dgm:bulletEnabled/>
        </dgm:presLayoutVars>
      </dgm:prSet>
      <dgm:spPr/>
    </dgm:pt>
    <dgm:pt modelId="{AE225C76-6B44-46B9-96B9-7EFE00D57CAB}" type="pres">
      <dgm:prSet presAssocID="{7B9CE94A-2679-4998-9A01-DCF8D583CE76}" presName="descendantText" presStyleLbl="alignNode1" presStyleIdx="2" presStyleCnt="4">
        <dgm:presLayoutVars>
          <dgm:bulletEnabled/>
        </dgm:presLayoutVars>
      </dgm:prSet>
      <dgm:spPr/>
    </dgm:pt>
    <dgm:pt modelId="{DD189293-82A4-4910-AD88-DCBAF043E452}" type="pres">
      <dgm:prSet presAssocID="{43A4FA08-9332-45E6-9A4B-59C7E763FA7E}" presName="sp" presStyleCnt="0"/>
      <dgm:spPr/>
    </dgm:pt>
    <dgm:pt modelId="{21B53E53-2F95-4492-A8A7-9AB0E33B82DA}" type="pres">
      <dgm:prSet presAssocID="{0544C89B-F261-4294-B68B-BDEAD4DF6018}" presName="linNode" presStyleCnt="0"/>
      <dgm:spPr/>
    </dgm:pt>
    <dgm:pt modelId="{585600E4-DC0F-47F1-9E4F-37D34AEF798E}" type="pres">
      <dgm:prSet presAssocID="{0544C89B-F261-4294-B68B-BDEAD4DF6018}" presName="parentText" presStyleLbl="solidFgAcc1" presStyleIdx="3" presStyleCnt="4">
        <dgm:presLayoutVars>
          <dgm:chMax val="1"/>
          <dgm:bulletEnabled/>
        </dgm:presLayoutVars>
      </dgm:prSet>
      <dgm:spPr/>
    </dgm:pt>
    <dgm:pt modelId="{DBB47221-8606-426C-A93E-75A2A76C2F16}" type="pres">
      <dgm:prSet presAssocID="{0544C89B-F261-4294-B68B-BDEAD4DF6018}" presName="descendantText" presStyleLbl="alignNode1" presStyleIdx="3" presStyleCnt="4">
        <dgm:presLayoutVars>
          <dgm:bulletEnabled/>
        </dgm:presLayoutVars>
      </dgm:prSet>
      <dgm:spPr/>
    </dgm:pt>
  </dgm:ptLst>
  <dgm:cxnLst>
    <dgm:cxn modelId="{4757BD1D-E7D2-4C0B-A35F-7B4CD66F5C27}" srcId="{6EC61A87-D89F-4E3D-93B4-760DCCE85439}" destId="{3B639DA1-7305-4482-882D-D2DF45CF40E1}" srcOrd="0" destOrd="0" parTransId="{AC378D18-42A4-4A0E-ADE5-6ACCFF661D3A}" sibTransId="{1B24267F-D4E0-409B-B1F8-3CA783C18CA5}"/>
    <dgm:cxn modelId="{A6161927-21CB-4F0B-BCEA-82E37CF77B20}" srcId="{6EC61A87-D89F-4E3D-93B4-760DCCE85439}" destId="{7B9CE94A-2679-4998-9A01-DCF8D583CE76}" srcOrd="2" destOrd="0" parTransId="{A414DC82-2C54-4B3B-80BF-66464512F90D}" sibTransId="{43A4FA08-9332-45E6-9A4B-59C7E763FA7E}"/>
    <dgm:cxn modelId="{A3CD712F-7CEB-46AD-A859-F8A4ECEDE531}" type="presOf" srcId="{20CA2261-7E77-4367-B2DD-08733DEB0CD1}" destId="{480D7815-F8FA-4C8F-8F56-AE890FF5F400}" srcOrd="0" destOrd="0" presId="urn:microsoft.com/office/officeart/2016/7/layout/VerticalHollowActionList"/>
    <dgm:cxn modelId="{D08A7231-B4C7-4DB7-B63F-B47532BC9B78}" type="presOf" srcId="{6EC61A87-D89F-4E3D-93B4-760DCCE85439}" destId="{FCCE24C9-8E6D-472F-A281-AB8C0AA17A30}" srcOrd="0" destOrd="0" presId="urn:microsoft.com/office/officeart/2016/7/layout/VerticalHollowActionList"/>
    <dgm:cxn modelId="{4E68D848-2602-4DD4-BA6B-CE97F4F05732}" srcId="{7B9CE94A-2679-4998-9A01-DCF8D583CE76}" destId="{066C443C-9313-4A2B-830D-4CB8F571EEB9}" srcOrd="0" destOrd="0" parTransId="{E5224681-C601-458F-ABF7-66A6002F1DAE}" sibTransId="{9BF16216-1F8B-47AF-B91A-9E33F43D5583}"/>
    <dgm:cxn modelId="{62CD6F76-A2AE-4DBB-A8F9-F3DBE32AC597}" srcId="{6EC61A87-D89F-4E3D-93B4-760DCCE85439}" destId="{0544C89B-F261-4294-B68B-BDEAD4DF6018}" srcOrd="3" destOrd="0" parTransId="{DDC256BB-C958-46F1-A3C0-BAD7D6834F39}" sibTransId="{1AB9139D-8467-402A-A366-629D5F07D7F4}"/>
    <dgm:cxn modelId="{8F64038B-AF33-409A-81CA-9ED6866450C8}" type="presOf" srcId="{7B9CE94A-2679-4998-9A01-DCF8D583CE76}" destId="{CF693B6B-70AE-4704-9401-5B02760531DF}" srcOrd="0" destOrd="0" presId="urn:microsoft.com/office/officeart/2016/7/layout/VerticalHollowActionList"/>
    <dgm:cxn modelId="{A8BA0F92-B4EA-4EEB-A880-AAB434936D3B}" type="presOf" srcId="{371ECD7B-2B43-4849-A8FC-EAEBE1291118}" destId="{DBB47221-8606-426C-A93E-75A2A76C2F16}" srcOrd="0" destOrd="0" presId="urn:microsoft.com/office/officeart/2016/7/layout/VerticalHollowActionList"/>
    <dgm:cxn modelId="{F314AB92-6D29-4F54-ABDF-2ECF0F52F304}" srcId="{20CA2261-7E77-4367-B2DD-08733DEB0CD1}" destId="{C596D968-9674-4258-94CC-3139410A1F0F}" srcOrd="0" destOrd="0" parTransId="{987D7DD6-CE9A-4C3B-82AE-5117631B907F}" sibTransId="{439C7C6E-44A3-4A8F-9FD8-0A147AB86275}"/>
    <dgm:cxn modelId="{4A2D4696-8410-4DB3-9FAF-B40FA1E99BD7}" type="presOf" srcId="{066C443C-9313-4A2B-830D-4CB8F571EEB9}" destId="{AE225C76-6B44-46B9-96B9-7EFE00D57CAB}" srcOrd="0" destOrd="0" presId="urn:microsoft.com/office/officeart/2016/7/layout/VerticalHollowActionList"/>
    <dgm:cxn modelId="{31A3B997-2BA3-4EA2-A7CC-CC43D15D5DC0}" srcId="{6EC61A87-D89F-4E3D-93B4-760DCCE85439}" destId="{20CA2261-7E77-4367-B2DD-08733DEB0CD1}" srcOrd="1" destOrd="0" parTransId="{414FAB3F-AF4E-4C0D-9A47-6D3F279C65D9}" sibTransId="{5576B0F6-5DE9-402E-836C-BAC85660077D}"/>
    <dgm:cxn modelId="{D8E127A5-49DB-4D25-A914-D67C741DA55B}" type="presOf" srcId="{3B639DA1-7305-4482-882D-D2DF45CF40E1}" destId="{59E49FF4-BA1B-45AE-84EA-81F4BF98111E}" srcOrd="0" destOrd="0" presId="urn:microsoft.com/office/officeart/2016/7/layout/VerticalHollowActionList"/>
    <dgm:cxn modelId="{0DECC6AB-7F4F-45ED-8E67-0BFAFDB90082}" type="presOf" srcId="{0544C89B-F261-4294-B68B-BDEAD4DF6018}" destId="{585600E4-DC0F-47F1-9E4F-37D34AEF798E}" srcOrd="0" destOrd="0" presId="urn:microsoft.com/office/officeart/2016/7/layout/VerticalHollowActionList"/>
    <dgm:cxn modelId="{29FB4DD7-E024-4DB1-A028-DE8B4120233C}" srcId="{0544C89B-F261-4294-B68B-BDEAD4DF6018}" destId="{371ECD7B-2B43-4849-A8FC-EAEBE1291118}" srcOrd="0" destOrd="0" parTransId="{7FBE78A6-2D1B-446C-B083-A96056086862}" sibTransId="{A01340FE-536C-48F3-8564-41A8BD1B6F7B}"/>
    <dgm:cxn modelId="{4C6349E3-7E69-4FF8-B654-C65392EFA1F6}" type="presOf" srcId="{C596D968-9674-4258-94CC-3139410A1F0F}" destId="{2F48A0C3-DC30-4D6B-A41A-B20780FF045B}" srcOrd="0" destOrd="0" presId="urn:microsoft.com/office/officeart/2016/7/layout/VerticalHollowActionList"/>
    <dgm:cxn modelId="{CE249EAF-E501-4924-BC1E-D3A9FAD0FDCB}" type="presParOf" srcId="{FCCE24C9-8E6D-472F-A281-AB8C0AA17A30}" destId="{08F2853A-C586-4606-A44A-53C6416141A9}" srcOrd="0" destOrd="0" presId="urn:microsoft.com/office/officeart/2016/7/layout/VerticalHollowActionList"/>
    <dgm:cxn modelId="{B7FDE65B-64B4-4425-B121-D7E2537ED33D}" type="presParOf" srcId="{08F2853A-C586-4606-A44A-53C6416141A9}" destId="{59E49FF4-BA1B-45AE-84EA-81F4BF98111E}" srcOrd="0" destOrd="0" presId="urn:microsoft.com/office/officeart/2016/7/layout/VerticalHollowActionList"/>
    <dgm:cxn modelId="{DC48A133-F716-402D-BD34-BF43CD4549E4}" type="presParOf" srcId="{08F2853A-C586-4606-A44A-53C6416141A9}" destId="{0670CE0E-B40B-4488-B160-25DDCAB28D3D}" srcOrd="1" destOrd="0" presId="urn:microsoft.com/office/officeart/2016/7/layout/VerticalHollowActionList"/>
    <dgm:cxn modelId="{4F553448-0336-4D12-A46F-34D751261DC0}" type="presParOf" srcId="{FCCE24C9-8E6D-472F-A281-AB8C0AA17A30}" destId="{37D8F5B6-0426-4256-A859-55E573A93972}" srcOrd="1" destOrd="0" presId="urn:microsoft.com/office/officeart/2016/7/layout/VerticalHollowActionList"/>
    <dgm:cxn modelId="{DEA72640-078F-410E-B25C-9F9C3215FB03}" type="presParOf" srcId="{FCCE24C9-8E6D-472F-A281-AB8C0AA17A30}" destId="{7921F019-5E30-4168-B572-3889268B660B}" srcOrd="2" destOrd="0" presId="urn:microsoft.com/office/officeart/2016/7/layout/VerticalHollowActionList"/>
    <dgm:cxn modelId="{63DBAD1B-7E39-4DE0-87F5-78902ACBB72F}" type="presParOf" srcId="{7921F019-5E30-4168-B572-3889268B660B}" destId="{480D7815-F8FA-4C8F-8F56-AE890FF5F400}" srcOrd="0" destOrd="0" presId="urn:microsoft.com/office/officeart/2016/7/layout/VerticalHollowActionList"/>
    <dgm:cxn modelId="{A3D7BD72-9043-461D-B06D-7B3C79C54B8B}" type="presParOf" srcId="{7921F019-5E30-4168-B572-3889268B660B}" destId="{2F48A0C3-DC30-4D6B-A41A-B20780FF045B}" srcOrd="1" destOrd="0" presId="urn:microsoft.com/office/officeart/2016/7/layout/VerticalHollowActionList"/>
    <dgm:cxn modelId="{62ABA88F-7FA8-4F69-8F1D-A605A169B625}" type="presParOf" srcId="{FCCE24C9-8E6D-472F-A281-AB8C0AA17A30}" destId="{5FF59B75-9BBA-48F6-89C4-B841B25BC67E}" srcOrd="3" destOrd="0" presId="urn:microsoft.com/office/officeart/2016/7/layout/VerticalHollowActionList"/>
    <dgm:cxn modelId="{69E26AA9-8577-4D80-A4B3-F05CEB7002E1}" type="presParOf" srcId="{FCCE24C9-8E6D-472F-A281-AB8C0AA17A30}" destId="{B7BDB6B9-6BE0-4594-8760-B535B3E27305}" srcOrd="4" destOrd="0" presId="urn:microsoft.com/office/officeart/2016/7/layout/VerticalHollowActionList"/>
    <dgm:cxn modelId="{DCEA5198-2C7F-4590-981F-1543FEBB10D7}" type="presParOf" srcId="{B7BDB6B9-6BE0-4594-8760-B535B3E27305}" destId="{CF693B6B-70AE-4704-9401-5B02760531DF}" srcOrd="0" destOrd="0" presId="urn:microsoft.com/office/officeart/2016/7/layout/VerticalHollowActionList"/>
    <dgm:cxn modelId="{C5387AC1-FEBC-4B71-8079-E7F4C480A329}" type="presParOf" srcId="{B7BDB6B9-6BE0-4594-8760-B535B3E27305}" destId="{AE225C76-6B44-46B9-96B9-7EFE00D57CAB}" srcOrd="1" destOrd="0" presId="urn:microsoft.com/office/officeart/2016/7/layout/VerticalHollowActionList"/>
    <dgm:cxn modelId="{139F02A5-6B3A-4087-A4D9-80947394183C}" type="presParOf" srcId="{FCCE24C9-8E6D-472F-A281-AB8C0AA17A30}" destId="{DD189293-82A4-4910-AD88-DCBAF043E452}" srcOrd="5" destOrd="0" presId="urn:microsoft.com/office/officeart/2016/7/layout/VerticalHollowActionList"/>
    <dgm:cxn modelId="{21A3FEA6-989C-4008-9FD0-1D11D87277E1}" type="presParOf" srcId="{FCCE24C9-8E6D-472F-A281-AB8C0AA17A30}" destId="{21B53E53-2F95-4492-A8A7-9AB0E33B82DA}" srcOrd="6" destOrd="0" presId="urn:microsoft.com/office/officeart/2016/7/layout/VerticalHollowActionList"/>
    <dgm:cxn modelId="{2A12817D-DB10-4EAD-9909-4F0EE53D4DFF}" type="presParOf" srcId="{21B53E53-2F95-4492-A8A7-9AB0E33B82DA}" destId="{585600E4-DC0F-47F1-9E4F-37D34AEF798E}" srcOrd="0" destOrd="0" presId="urn:microsoft.com/office/officeart/2016/7/layout/VerticalHollowActionList"/>
    <dgm:cxn modelId="{F11E6A4B-590D-434E-9810-F940C751AA61}" type="presParOf" srcId="{21B53E53-2F95-4492-A8A7-9AB0E33B82DA}" destId="{DBB47221-8606-426C-A93E-75A2A76C2F16}"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5D4C70-C210-4126-B871-068D1B5A781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6975845-DB7C-4C84-A0F8-5755EC0298E7}">
      <dgm:prSet/>
      <dgm:spPr/>
      <dgm:t>
        <a:bodyPr/>
        <a:lstStyle/>
        <a:p>
          <a:r>
            <a:rPr lang="en-US" dirty="0"/>
            <a:t>To really be able to run R students may need to install it on their own laptops.  The following slide offers instructions on how to install R on your own machine.</a:t>
          </a:r>
        </a:p>
      </dgm:t>
    </dgm:pt>
    <dgm:pt modelId="{BD1B0612-C877-4706-A075-FEC53FA7DA9F}" type="parTrans" cxnId="{7354BB37-A0F3-4BB6-B10C-CECA16ED5921}">
      <dgm:prSet/>
      <dgm:spPr/>
      <dgm:t>
        <a:bodyPr/>
        <a:lstStyle/>
        <a:p>
          <a:endParaRPr lang="en-US"/>
        </a:p>
      </dgm:t>
    </dgm:pt>
    <dgm:pt modelId="{2054FE88-4242-4CFB-94B3-A60116DAF434}" type="sibTrans" cxnId="{7354BB37-A0F3-4BB6-B10C-CECA16ED5921}">
      <dgm:prSet/>
      <dgm:spPr/>
      <dgm:t>
        <a:bodyPr/>
        <a:lstStyle/>
        <a:p>
          <a:endParaRPr lang="en-US"/>
        </a:p>
      </dgm:t>
    </dgm:pt>
    <dgm:pt modelId="{59D9B5DD-B8F5-4FB9-BF63-52171AFD0FC3}">
      <dgm:prSet/>
      <dgm:spPr/>
      <dgm:t>
        <a:bodyPr/>
        <a:lstStyle/>
        <a:p>
          <a:r>
            <a:rPr lang="en-US" dirty="0"/>
            <a:t>However, access issues often arise.  And some students may be unable or unwilling to install R on their own, usually for a good reason.  </a:t>
          </a:r>
        </a:p>
      </dgm:t>
    </dgm:pt>
    <dgm:pt modelId="{9BADFFC1-1B7F-49BE-A882-A190D6050174}" type="parTrans" cxnId="{AB4DC1A5-59DF-42C4-98A4-D7B057B9D386}">
      <dgm:prSet/>
      <dgm:spPr/>
      <dgm:t>
        <a:bodyPr/>
        <a:lstStyle/>
        <a:p>
          <a:endParaRPr lang="en-US"/>
        </a:p>
      </dgm:t>
    </dgm:pt>
    <dgm:pt modelId="{A031E2D8-EDFE-416A-8B43-9305ADE6FDE7}" type="sibTrans" cxnId="{AB4DC1A5-59DF-42C4-98A4-D7B057B9D386}">
      <dgm:prSet/>
      <dgm:spPr/>
      <dgm:t>
        <a:bodyPr/>
        <a:lstStyle/>
        <a:p>
          <a:endParaRPr lang="en-US"/>
        </a:p>
      </dgm:t>
    </dgm:pt>
    <dgm:pt modelId="{333D13B1-76E7-4FF3-83B9-BB19A1250DD6}" type="pres">
      <dgm:prSet presAssocID="{455D4C70-C210-4126-B871-068D1B5A781D}" presName="root" presStyleCnt="0">
        <dgm:presLayoutVars>
          <dgm:dir/>
          <dgm:resizeHandles val="exact"/>
        </dgm:presLayoutVars>
      </dgm:prSet>
      <dgm:spPr/>
    </dgm:pt>
    <dgm:pt modelId="{71777DFE-76FF-46E4-A336-C99FFFBE514E}" type="pres">
      <dgm:prSet presAssocID="{46975845-DB7C-4C84-A0F8-5755EC0298E7}" presName="compNode" presStyleCnt="0"/>
      <dgm:spPr/>
    </dgm:pt>
    <dgm:pt modelId="{8E3C1E57-35D9-4663-9BB2-6F8378DE9988}" type="pres">
      <dgm:prSet presAssocID="{46975845-DB7C-4C84-A0F8-5755EC0298E7}" presName="bgRect" presStyleLbl="bgShp" presStyleIdx="0" presStyleCnt="2"/>
      <dgm:spPr/>
    </dgm:pt>
    <dgm:pt modelId="{9A99FB9D-297B-4B83-860A-8B432BD8F68C}" type="pres">
      <dgm:prSet presAssocID="{46975845-DB7C-4C84-A0F8-5755EC0298E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ptop"/>
        </a:ext>
      </dgm:extLst>
    </dgm:pt>
    <dgm:pt modelId="{2DAE6A23-0FFD-4460-B4DC-8B13AAED6875}" type="pres">
      <dgm:prSet presAssocID="{46975845-DB7C-4C84-A0F8-5755EC0298E7}" presName="spaceRect" presStyleCnt="0"/>
      <dgm:spPr/>
    </dgm:pt>
    <dgm:pt modelId="{1F791A3D-DD26-40ED-B84E-20DF3DFF64E6}" type="pres">
      <dgm:prSet presAssocID="{46975845-DB7C-4C84-A0F8-5755EC0298E7}" presName="parTx" presStyleLbl="revTx" presStyleIdx="0" presStyleCnt="2">
        <dgm:presLayoutVars>
          <dgm:chMax val="0"/>
          <dgm:chPref val="0"/>
        </dgm:presLayoutVars>
      </dgm:prSet>
      <dgm:spPr/>
    </dgm:pt>
    <dgm:pt modelId="{0DA7F64D-579C-4A9D-8B54-0311C23E2E19}" type="pres">
      <dgm:prSet presAssocID="{2054FE88-4242-4CFB-94B3-A60116DAF434}" presName="sibTrans" presStyleCnt="0"/>
      <dgm:spPr/>
    </dgm:pt>
    <dgm:pt modelId="{EF38792F-7059-4EB1-8EEC-06D6D7B6F586}" type="pres">
      <dgm:prSet presAssocID="{59D9B5DD-B8F5-4FB9-BF63-52171AFD0FC3}" presName="compNode" presStyleCnt="0"/>
      <dgm:spPr/>
    </dgm:pt>
    <dgm:pt modelId="{F33E140B-10A3-4661-96BE-8AB46C392E67}" type="pres">
      <dgm:prSet presAssocID="{59D9B5DD-B8F5-4FB9-BF63-52171AFD0FC3}" presName="bgRect" presStyleLbl="bgShp" presStyleIdx="1" presStyleCnt="2"/>
      <dgm:spPr/>
    </dgm:pt>
    <dgm:pt modelId="{0E0A5DD7-260C-42BE-A728-337DB94E0D0A}" type="pres">
      <dgm:prSet presAssocID="{59D9B5DD-B8F5-4FB9-BF63-52171AFD0FC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319552DB-403A-4A71-8D08-B9580B442DBA}" type="pres">
      <dgm:prSet presAssocID="{59D9B5DD-B8F5-4FB9-BF63-52171AFD0FC3}" presName="spaceRect" presStyleCnt="0"/>
      <dgm:spPr/>
    </dgm:pt>
    <dgm:pt modelId="{F7979F5A-E86B-45FF-A748-04E7DD78FDCB}" type="pres">
      <dgm:prSet presAssocID="{59D9B5DD-B8F5-4FB9-BF63-52171AFD0FC3}" presName="parTx" presStyleLbl="revTx" presStyleIdx="1" presStyleCnt="2">
        <dgm:presLayoutVars>
          <dgm:chMax val="0"/>
          <dgm:chPref val="0"/>
        </dgm:presLayoutVars>
      </dgm:prSet>
      <dgm:spPr/>
    </dgm:pt>
  </dgm:ptLst>
  <dgm:cxnLst>
    <dgm:cxn modelId="{7354BB37-A0F3-4BB6-B10C-CECA16ED5921}" srcId="{455D4C70-C210-4126-B871-068D1B5A781D}" destId="{46975845-DB7C-4C84-A0F8-5755EC0298E7}" srcOrd="0" destOrd="0" parTransId="{BD1B0612-C877-4706-A075-FEC53FA7DA9F}" sibTransId="{2054FE88-4242-4CFB-94B3-A60116DAF434}"/>
    <dgm:cxn modelId="{4A8CFF58-144B-4257-A90E-229E8DFE337D}" type="presOf" srcId="{46975845-DB7C-4C84-A0F8-5755EC0298E7}" destId="{1F791A3D-DD26-40ED-B84E-20DF3DFF64E6}" srcOrd="0" destOrd="0" presId="urn:microsoft.com/office/officeart/2018/2/layout/IconVerticalSolidList"/>
    <dgm:cxn modelId="{5B6F0C87-F06C-46F6-B3F4-0A0F91DC6E40}" type="presOf" srcId="{455D4C70-C210-4126-B871-068D1B5A781D}" destId="{333D13B1-76E7-4FF3-83B9-BB19A1250DD6}" srcOrd="0" destOrd="0" presId="urn:microsoft.com/office/officeart/2018/2/layout/IconVerticalSolidList"/>
    <dgm:cxn modelId="{AB4DC1A5-59DF-42C4-98A4-D7B057B9D386}" srcId="{455D4C70-C210-4126-B871-068D1B5A781D}" destId="{59D9B5DD-B8F5-4FB9-BF63-52171AFD0FC3}" srcOrd="1" destOrd="0" parTransId="{9BADFFC1-1B7F-49BE-A882-A190D6050174}" sibTransId="{A031E2D8-EDFE-416A-8B43-9305ADE6FDE7}"/>
    <dgm:cxn modelId="{20BA77AB-ACB6-428B-B84E-2D35EF4D722A}" type="presOf" srcId="{59D9B5DD-B8F5-4FB9-BF63-52171AFD0FC3}" destId="{F7979F5A-E86B-45FF-A748-04E7DD78FDCB}" srcOrd="0" destOrd="0" presId="urn:microsoft.com/office/officeart/2018/2/layout/IconVerticalSolidList"/>
    <dgm:cxn modelId="{9493AA9D-3D37-4BB6-967A-EEF5D02E077E}" type="presParOf" srcId="{333D13B1-76E7-4FF3-83B9-BB19A1250DD6}" destId="{71777DFE-76FF-46E4-A336-C99FFFBE514E}" srcOrd="0" destOrd="0" presId="urn:microsoft.com/office/officeart/2018/2/layout/IconVerticalSolidList"/>
    <dgm:cxn modelId="{AB00B033-C129-4F71-9D02-D840AE77DAE5}" type="presParOf" srcId="{71777DFE-76FF-46E4-A336-C99FFFBE514E}" destId="{8E3C1E57-35D9-4663-9BB2-6F8378DE9988}" srcOrd="0" destOrd="0" presId="urn:microsoft.com/office/officeart/2018/2/layout/IconVerticalSolidList"/>
    <dgm:cxn modelId="{DA3BF12C-C818-43A4-BC1C-1EF93E91FC9B}" type="presParOf" srcId="{71777DFE-76FF-46E4-A336-C99FFFBE514E}" destId="{9A99FB9D-297B-4B83-860A-8B432BD8F68C}" srcOrd="1" destOrd="0" presId="urn:microsoft.com/office/officeart/2018/2/layout/IconVerticalSolidList"/>
    <dgm:cxn modelId="{97ADDD66-A8C0-46ED-A2E7-91A99335DAC7}" type="presParOf" srcId="{71777DFE-76FF-46E4-A336-C99FFFBE514E}" destId="{2DAE6A23-0FFD-4460-B4DC-8B13AAED6875}" srcOrd="2" destOrd="0" presId="urn:microsoft.com/office/officeart/2018/2/layout/IconVerticalSolidList"/>
    <dgm:cxn modelId="{A6A9F759-072D-4E3D-9CB1-780D647F0F93}" type="presParOf" srcId="{71777DFE-76FF-46E4-A336-C99FFFBE514E}" destId="{1F791A3D-DD26-40ED-B84E-20DF3DFF64E6}" srcOrd="3" destOrd="0" presId="urn:microsoft.com/office/officeart/2018/2/layout/IconVerticalSolidList"/>
    <dgm:cxn modelId="{CB26FA07-868B-4120-B75F-6DC24BA7A1E2}" type="presParOf" srcId="{333D13B1-76E7-4FF3-83B9-BB19A1250DD6}" destId="{0DA7F64D-579C-4A9D-8B54-0311C23E2E19}" srcOrd="1" destOrd="0" presId="urn:microsoft.com/office/officeart/2018/2/layout/IconVerticalSolidList"/>
    <dgm:cxn modelId="{EF28CE75-B4BE-4F0B-AD9E-0FB751170075}" type="presParOf" srcId="{333D13B1-76E7-4FF3-83B9-BB19A1250DD6}" destId="{EF38792F-7059-4EB1-8EEC-06D6D7B6F586}" srcOrd="2" destOrd="0" presId="urn:microsoft.com/office/officeart/2018/2/layout/IconVerticalSolidList"/>
    <dgm:cxn modelId="{25E37971-866B-4DFA-9A96-B2096BB64B6A}" type="presParOf" srcId="{EF38792F-7059-4EB1-8EEC-06D6D7B6F586}" destId="{F33E140B-10A3-4661-96BE-8AB46C392E67}" srcOrd="0" destOrd="0" presId="urn:microsoft.com/office/officeart/2018/2/layout/IconVerticalSolidList"/>
    <dgm:cxn modelId="{0FD4DCAB-374E-4C24-A99C-670438CAA92B}" type="presParOf" srcId="{EF38792F-7059-4EB1-8EEC-06D6D7B6F586}" destId="{0E0A5DD7-260C-42BE-A728-337DB94E0D0A}" srcOrd="1" destOrd="0" presId="urn:microsoft.com/office/officeart/2018/2/layout/IconVerticalSolidList"/>
    <dgm:cxn modelId="{D887833A-DF59-41F9-9A77-6EA0CBA3DEF8}" type="presParOf" srcId="{EF38792F-7059-4EB1-8EEC-06D6D7B6F586}" destId="{319552DB-403A-4A71-8D08-B9580B442DBA}" srcOrd="2" destOrd="0" presId="urn:microsoft.com/office/officeart/2018/2/layout/IconVerticalSolidList"/>
    <dgm:cxn modelId="{41DF3E93-23FF-4130-9AB1-1FDB1E1B4B92}" type="presParOf" srcId="{EF38792F-7059-4EB1-8EEC-06D6D7B6F586}" destId="{F7979F5A-E86B-45FF-A748-04E7DD78FDC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169E6F-FF82-4D45-BE97-DEA5E5AFBE8C}" type="doc">
      <dgm:prSet loTypeId="urn:microsoft.com/office/officeart/2005/8/layout/vList2" loCatId="list" qsTypeId="urn:microsoft.com/office/officeart/2005/8/quickstyle/simple5" qsCatId="simple" csTypeId="urn:microsoft.com/office/officeart/2005/8/colors/accent0_3" csCatId="mainScheme"/>
      <dgm:spPr/>
      <dgm:t>
        <a:bodyPr/>
        <a:lstStyle/>
        <a:p>
          <a:endParaRPr lang="en-US"/>
        </a:p>
      </dgm:t>
    </dgm:pt>
    <dgm:pt modelId="{BA0396C4-7E0B-4E81-BED1-D05793E576DB}">
      <dgm:prSet/>
      <dgm:spPr/>
      <dgm:t>
        <a:bodyPr/>
        <a:lstStyle/>
        <a:p>
          <a:r>
            <a:rPr lang="en-US" dirty="0"/>
            <a:t>Discussion Point: What is the role of Big Tech AI Principles?</a:t>
          </a:r>
        </a:p>
      </dgm:t>
    </dgm:pt>
    <dgm:pt modelId="{44BCB18C-892A-4184-B87F-E98ED04BE2AE}" type="parTrans" cxnId="{0A99CAA4-951E-41AE-AAF3-C1CBE88E66A1}">
      <dgm:prSet/>
      <dgm:spPr/>
      <dgm:t>
        <a:bodyPr/>
        <a:lstStyle/>
        <a:p>
          <a:endParaRPr lang="en-US"/>
        </a:p>
      </dgm:t>
    </dgm:pt>
    <dgm:pt modelId="{EF94EBAA-0E02-494A-A871-788115C996A3}" type="sibTrans" cxnId="{0A99CAA4-951E-41AE-AAF3-C1CBE88E66A1}">
      <dgm:prSet/>
      <dgm:spPr/>
      <dgm:t>
        <a:bodyPr/>
        <a:lstStyle/>
        <a:p>
          <a:endParaRPr lang="en-US"/>
        </a:p>
      </dgm:t>
    </dgm:pt>
    <dgm:pt modelId="{326D6486-0AC5-4C08-A494-B995C4602AEA}">
      <dgm:prSet/>
      <dgm:spPr/>
      <dgm:t>
        <a:bodyPr/>
        <a:lstStyle/>
        <a:p>
          <a:r>
            <a:rPr lang="en-US"/>
            <a:t>AI at Google: Our Principles </a:t>
          </a:r>
          <a:r>
            <a:rPr lang="en-US">
              <a:hlinkClick xmlns:r="http://schemas.openxmlformats.org/officeDocument/2006/relationships" r:id="rId1"/>
            </a:rPr>
            <a:t>https://www.blog.google/technology/ai/ai-principles/</a:t>
          </a:r>
          <a:endParaRPr lang="en-US"/>
        </a:p>
      </dgm:t>
    </dgm:pt>
    <dgm:pt modelId="{F6917294-A3C6-44FE-AD7E-57E3CDA6DC37}" type="parTrans" cxnId="{19BFF2C2-B4FC-4EBC-B927-5FFF1E6600E4}">
      <dgm:prSet/>
      <dgm:spPr/>
      <dgm:t>
        <a:bodyPr/>
        <a:lstStyle/>
        <a:p>
          <a:endParaRPr lang="en-US"/>
        </a:p>
      </dgm:t>
    </dgm:pt>
    <dgm:pt modelId="{3BA8020C-7B07-4492-BD11-B5CFA64834F0}" type="sibTrans" cxnId="{19BFF2C2-B4FC-4EBC-B927-5FFF1E6600E4}">
      <dgm:prSet/>
      <dgm:spPr/>
      <dgm:t>
        <a:bodyPr/>
        <a:lstStyle/>
        <a:p>
          <a:endParaRPr lang="en-US"/>
        </a:p>
      </dgm:t>
    </dgm:pt>
    <dgm:pt modelId="{5EDBBA26-AA46-47FA-A9D9-F387F523EBD9}">
      <dgm:prSet/>
      <dgm:spPr/>
      <dgm:t>
        <a:bodyPr/>
        <a:lstStyle/>
        <a:p>
          <a:r>
            <a:rPr lang="en-US"/>
            <a:t>Microsoft AI: Responsible AI </a:t>
          </a:r>
          <a:r>
            <a:rPr lang="en-US">
              <a:hlinkClick xmlns:r="http://schemas.openxmlformats.org/officeDocument/2006/relationships" r:id="rId2"/>
            </a:rPr>
            <a:t>https://www.microsoft.com/en-us/ai/responsible-ai?activetab=pivot1%3aprimaryr6</a:t>
          </a:r>
          <a:endParaRPr lang="en-US"/>
        </a:p>
      </dgm:t>
    </dgm:pt>
    <dgm:pt modelId="{D71B2664-187C-45DD-98C3-DB17FA9FB3FF}" type="parTrans" cxnId="{E22D67F5-4A35-49B3-B166-7EEB071E8C98}">
      <dgm:prSet/>
      <dgm:spPr/>
      <dgm:t>
        <a:bodyPr/>
        <a:lstStyle/>
        <a:p>
          <a:endParaRPr lang="en-US"/>
        </a:p>
      </dgm:t>
    </dgm:pt>
    <dgm:pt modelId="{1F9496E4-C662-4532-A311-5A8F742A0382}" type="sibTrans" cxnId="{E22D67F5-4A35-49B3-B166-7EEB071E8C98}">
      <dgm:prSet/>
      <dgm:spPr/>
      <dgm:t>
        <a:bodyPr/>
        <a:lstStyle/>
        <a:p>
          <a:endParaRPr lang="en-US"/>
        </a:p>
      </dgm:t>
    </dgm:pt>
    <dgm:pt modelId="{84D0381A-C958-460D-867A-96182E4A84A7}">
      <dgm:prSet/>
      <dgm:spPr/>
      <dgm:t>
        <a:bodyPr/>
        <a:lstStyle/>
        <a:p>
          <a:r>
            <a:rPr lang="en-US"/>
            <a:t>Facebook AI: Facebook’s Five Pillars of Responsible AI </a:t>
          </a:r>
          <a:r>
            <a:rPr lang="en-US">
              <a:hlinkClick xmlns:r="http://schemas.openxmlformats.org/officeDocument/2006/relationships" r:id="rId3"/>
            </a:rPr>
            <a:t>https://ai.facebook.com/blog/facebooks-five-pillars-of-responsible-ai/</a:t>
          </a:r>
          <a:endParaRPr lang="en-US"/>
        </a:p>
      </dgm:t>
    </dgm:pt>
    <dgm:pt modelId="{414B8E6A-15FB-4543-A622-9AA99645FDEB}" type="parTrans" cxnId="{0279AE28-4D1A-45BE-96FC-C0F47E653B89}">
      <dgm:prSet/>
      <dgm:spPr/>
      <dgm:t>
        <a:bodyPr/>
        <a:lstStyle/>
        <a:p>
          <a:endParaRPr lang="en-US"/>
        </a:p>
      </dgm:t>
    </dgm:pt>
    <dgm:pt modelId="{526AC411-4489-45E3-96A1-0CF3B56CE5AB}" type="sibTrans" cxnId="{0279AE28-4D1A-45BE-96FC-C0F47E653B89}">
      <dgm:prSet/>
      <dgm:spPr/>
      <dgm:t>
        <a:bodyPr/>
        <a:lstStyle/>
        <a:p>
          <a:endParaRPr lang="en-US"/>
        </a:p>
      </dgm:t>
    </dgm:pt>
    <dgm:pt modelId="{745FAF8D-4F6D-4A96-82E5-FA7CF937D932}" type="pres">
      <dgm:prSet presAssocID="{19169E6F-FF82-4D45-BE97-DEA5E5AFBE8C}" presName="linear" presStyleCnt="0">
        <dgm:presLayoutVars>
          <dgm:animLvl val="lvl"/>
          <dgm:resizeHandles val="exact"/>
        </dgm:presLayoutVars>
      </dgm:prSet>
      <dgm:spPr/>
    </dgm:pt>
    <dgm:pt modelId="{86056606-F2A3-48D4-ACE4-23F6EB39C971}" type="pres">
      <dgm:prSet presAssocID="{BA0396C4-7E0B-4E81-BED1-D05793E576DB}" presName="parentText" presStyleLbl="node1" presStyleIdx="0" presStyleCnt="4">
        <dgm:presLayoutVars>
          <dgm:chMax val="0"/>
          <dgm:bulletEnabled val="1"/>
        </dgm:presLayoutVars>
      </dgm:prSet>
      <dgm:spPr/>
    </dgm:pt>
    <dgm:pt modelId="{250D7F78-39C5-4133-933D-C301433DF73C}" type="pres">
      <dgm:prSet presAssocID="{EF94EBAA-0E02-494A-A871-788115C996A3}" presName="spacer" presStyleCnt="0"/>
      <dgm:spPr/>
    </dgm:pt>
    <dgm:pt modelId="{34F7F932-B2B4-431A-90E6-0C7B3F935C57}" type="pres">
      <dgm:prSet presAssocID="{326D6486-0AC5-4C08-A494-B995C4602AEA}" presName="parentText" presStyleLbl="node1" presStyleIdx="1" presStyleCnt="4">
        <dgm:presLayoutVars>
          <dgm:chMax val="0"/>
          <dgm:bulletEnabled val="1"/>
        </dgm:presLayoutVars>
      </dgm:prSet>
      <dgm:spPr/>
    </dgm:pt>
    <dgm:pt modelId="{96ED6600-F425-4F92-9E38-D6C037F18CF1}" type="pres">
      <dgm:prSet presAssocID="{3BA8020C-7B07-4492-BD11-B5CFA64834F0}" presName="spacer" presStyleCnt="0"/>
      <dgm:spPr/>
    </dgm:pt>
    <dgm:pt modelId="{8C091FFF-544D-4185-9C20-984224A6AA67}" type="pres">
      <dgm:prSet presAssocID="{5EDBBA26-AA46-47FA-A9D9-F387F523EBD9}" presName="parentText" presStyleLbl="node1" presStyleIdx="2" presStyleCnt="4">
        <dgm:presLayoutVars>
          <dgm:chMax val="0"/>
          <dgm:bulletEnabled val="1"/>
        </dgm:presLayoutVars>
      </dgm:prSet>
      <dgm:spPr/>
    </dgm:pt>
    <dgm:pt modelId="{19312A56-DCE7-4CD7-A1FC-7E907BC254C1}" type="pres">
      <dgm:prSet presAssocID="{1F9496E4-C662-4532-A311-5A8F742A0382}" presName="spacer" presStyleCnt="0"/>
      <dgm:spPr/>
    </dgm:pt>
    <dgm:pt modelId="{105AF55E-409F-487C-A9A8-1489700FD189}" type="pres">
      <dgm:prSet presAssocID="{84D0381A-C958-460D-867A-96182E4A84A7}" presName="parentText" presStyleLbl="node1" presStyleIdx="3" presStyleCnt="4">
        <dgm:presLayoutVars>
          <dgm:chMax val="0"/>
          <dgm:bulletEnabled val="1"/>
        </dgm:presLayoutVars>
      </dgm:prSet>
      <dgm:spPr/>
    </dgm:pt>
  </dgm:ptLst>
  <dgm:cxnLst>
    <dgm:cxn modelId="{9873B325-62F0-4C8A-BCEC-CDDAB1AA33AF}" type="presOf" srcId="{BA0396C4-7E0B-4E81-BED1-D05793E576DB}" destId="{86056606-F2A3-48D4-ACE4-23F6EB39C971}" srcOrd="0" destOrd="0" presId="urn:microsoft.com/office/officeart/2005/8/layout/vList2"/>
    <dgm:cxn modelId="{0279AE28-4D1A-45BE-96FC-C0F47E653B89}" srcId="{19169E6F-FF82-4D45-BE97-DEA5E5AFBE8C}" destId="{84D0381A-C958-460D-867A-96182E4A84A7}" srcOrd="3" destOrd="0" parTransId="{414B8E6A-15FB-4543-A622-9AA99645FDEB}" sibTransId="{526AC411-4489-45E3-96A1-0CF3B56CE5AB}"/>
    <dgm:cxn modelId="{2F82FC3D-B421-4772-B852-6EA23A3183B3}" type="presOf" srcId="{5EDBBA26-AA46-47FA-A9D9-F387F523EBD9}" destId="{8C091FFF-544D-4185-9C20-984224A6AA67}" srcOrd="0" destOrd="0" presId="urn:microsoft.com/office/officeart/2005/8/layout/vList2"/>
    <dgm:cxn modelId="{1AB11666-B098-451A-B02F-AE6D9D4C4504}" type="presOf" srcId="{19169E6F-FF82-4D45-BE97-DEA5E5AFBE8C}" destId="{745FAF8D-4F6D-4A96-82E5-FA7CF937D932}" srcOrd="0" destOrd="0" presId="urn:microsoft.com/office/officeart/2005/8/layout/vList2"/>
    <dgm:cxn modelId="{0F6B497C-C0AB-4B66-839F-1218AC63586F}" type="presOf" srcId="{84D0381A-C958-460D-867A-96182E4A84A7}" destId="{105AF55E-409F-487C-A9A8-1489700FD189}" srcOrd="0" destOrd="0" presId="urn:microsoft.com/office/officeart/2005/8/layout/vList2"/>
    <dgm:cxn modelId="{0A99CAA4-951E-41AE-AAF3-C1CBE88E66A1}" srcId="{19169E6F-FF82-4D45-BE97-DEA5E5AFBE8C}" destId="{BA0396C4-7E0B-4E81-BED1-D05793E576DB}" srcOrd="0" destOrd="0" parTransId="{44BCB18C-892A-4184-B87F-E98ED04BE2AE}" sibTransId="{EF94EBAA-0E02-494A-A871-788115C996A3}"/>
    <dgm:cxn modelId="{19BFF2C2-B4FC-4EBC-B927-5FFF1E6600E4}" srcId="{19169E6F-FF82-4D45-BE97-DEA5E5AFBE8C}" destId="{326D6486-0AC5-4C08-A494-B995C4602AEA}" srcOrd="1" destOrd="0" parTransId="{F6917294-A3C6-44FE-AD7E-57E3CDA6DC37}" sibTransId="{3BA8020C-7B07-4492-BD11-B5CFA64834F0}"/>
    <dgm:cxn modelId="{40809FC3-B049-4AB8-B7F2-215B4C5CB8E3}" type="presOf" srcId="{326D6486-0AC5-4C08-A494-B995C4602AEA}" destId="{34F7F932-B2B4-431A-90E6-0C7B3F935C57}" srcOrd="0" destOrd="0" presId="urn:microsoft.com/office/officeart/2005/8/layout/vList2"/>
    <dgm:cxn modelId="{E22D67F5-4A35-49B3-B166-7EEB071E8C98}" srcId="{19169E6F-FF82-4D45-BE97-DEA5E5AFBE8C}" destId="{5EDBBA26-AA46-47FA-A9D9-F387F523EBD9}" srcOrd="2" destOrd="0" parTransId="{D71B2664-187C-45DD-98C3-DB17FA9FB3FF}" sibTransId="{1F9496E4-C662-4532-A311-5A8F742A0382}"/>
    <dgm:cxn modelId="{814C252A-6328-4BF2-8394-CDC49C1E544C}" type="presParOf" srcId="{745FAF8D-4F6D-4A96-82E5-FA7CF937D932}" destId="{86056606-F2A3-48D4-ACE4-23F6EB39C971}" srcOrd="0" destOrd="0" presId="urn:microsoft.com/office/officeart/2005/8/layout/vList2"/>
    <dgm:cxn modelId="{AA886D1D-E32F-4B1B-A4A0-19158917F767}" type="presParOf" srcId="{745FAF8D-4F6D-4A96-82E5-FA7CF937D932}" destId="{250D7F78-39C5-4133-933D-C301433DF73C}" srcOrd="1" destOrd="0" presId="urn:microsoft.com/office/officeart/2005/8/layout/vList2"/>
    <dgm:cxn modelId="{34E7EBA4-D0BA-48C4-8AE5-E75DF650D816}" type="presParOf" srcId="{745FAF8D-4F6D-4A96-82E5-FA7CF937D932}" destId="{34F7F932-B2B4-431A-90E6-0C7B3F935C57}" srcOrd="2" destOrd="0" presId="urn:microsoft.com/office/officeart/2005/8/layout/vList2"/>
    <dgm:cxn modelId="{BFEBC3E8-06E2-4574-82AB-80E1A7706B13}" type="presParOf" srcId="{745FAF8D-4F6D-4A96-82E5-FA7CF937D932}" destId="{96ED6600-F425-4F92-9E38-D6C037F18CF1}" srcOrd="3" destOrd="0" presId="urn:microsoft.com/office/officeart/2005/8/layout/vList2"/>
    <dgm:cxn modelId="{4462E943-C128-46E1-A35A-C094CBCFAA9F}" type="presParOf" srcId="{745FAF8D-4F6D-4A96-82E5-FA7CF937D932}" destId="{8C091FFF-544D-4185-9C20-984224A6AA67}" srcOrd="4" destOrd="0" presId="urn:microsoft.com/office/officeart/2005/8/layout/vList2"/>
    <dgm:cxn modelId="{0243A37C-B55A-43C5-83DE-7DFDA321B180}" type="presParOf" srcId="{745FAF8D-4F6D-4A96-82E5-FA7CF937D932}" destId="{19312A56-DCE7-4CD7-A1FC-7E907BC254C1}" srcOrd="5" destOrd="0" presId="urn:microsoft.com/office/officeart/2005/8/layout/vList2"/>
    <dgm:cxn modelId="{C3A99A10-B296-4971-85A8-5AD2DF800241}" type="presParOf" srcId="{745FAF8D-4F6D-4A96-82E5-FA7CF937D932}" destId="{105AF55E-409F-487C-A9A8-1489700FD18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0CE0E-B40B-4488-B160-25DDCAB28D3D}">
      <dsp:nvSpPr>
        <dsp:cNvPr id="0" name=""/>
        <dsp:cNvSpPr/>
      </dsp:nvSpPr>
      <dsp:spPr>
        <a:xfrm>
          <a:off x="4663824" y="1631"/>
          <a:ext cx="932764" cy="8449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E49FF4-BA1B-45AE-84EA-81F4BF98111E}">
      <dsp:nvSpPr>
        <dsp:cNvPr id="0" name=""/>
        <dsp:cNvSpPr/>
      </dsp:nvSpPr>
      <dsp:spPr>
        <a:xfrm>
          <a:off x="0" y="1631"/>
          <a:ext cx="4663824" cy="84493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40" tIns="83461" rIns="12340" bIns="83461" numCol="1" spcCol="1270" anchor="ctr" anchorCtr="0">
          <a:noAutofit/>
        </a:bodyPr>
        <a:lstStyle/>
        <a:p>
          <a:pPr marL="0" lvl="0" indent="0" algn="ctr" defTabSz="622300">
            <a:lnSpc>
              <a:spcPct val="90000"/>
            </a:lnSpc>
            <a:spcBef>
              <a:spcPct val="0"/>
            </a:spcBef>
            <a:spcAft>
              <a:spcPct val="35000"/>
            </a:spcAft>
            <a:buNone/>
          </a:pPr>
          <a:r>
            <a:rPr lang="en-US" sz="1400" kern="1200" dirty="0"/>
            <a:t>tell a good story</a:t>
          </a:r>
        </a:p>
      </dsp:txBody>
      <dsp:txXfrm>
        <a:off x="0" y="1631"/>
        <a:ext cx="4663824" cy="844933"/>
      </dsp:txXfrm>
    </dsp:sp>
    <dsp:sp modelId="{2F48A0C3-DC30-4D6B-A41A-B20780FF045B}">
      <dsp:nvSpPr>
        <dsp:cNvPr id="0" name=""/>
        <dsp:cNvSpPr/>
      </dsp:nvSpPr>
      <dsp:spPr>
        <a:xfrm>
          <a:off x="1119755" y="897260"/>
          <a:ext cx="4479021" cy="8449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905" tIns="214613" rIns="86905" bIns="214613" numCol="1" spcCol="1270" anchor="ctr" anchorCtr="0">
          <a:noAutofit/>
        </a:bodyPr>
        <a:lstStyle/>
        <a:p>
          <a:pPr marL="0" lvl="0" indent="0" algn="l" defTabSz="488950">
            <a:lnSpc>
              <a:spcPct val="90000"/>
            </a:lnSpc>
            <a:spcBef>
              <a:spcPct val="0"/>
            </a:spcBef>
            <a:spcAft>
              <a:spcPct val="35000"/>
            </a:spcAft>
            <a:buNone/>
          </a:pPr>
          <a:r>
            <a:rPr lang="en-US" sz="1100" kern="1200" dirty="0"/>
            <a:t>Watch the following video to help you build a good narrative  </a:t>
          </a:r>
          <a:r>
            <a:rPr lang="en-US" sz="1100" kern="1200" dirty="0">
              <a:hlinkClick xmlns:r="http://schemas.openxmlformats.org/officeDocument/2006/relationships" r:id="rId1"/>
            </a:rPr>
            <a:t>https://hbr.org/video/6069960867001/storytelling-with-data-a-good-charts-workbook-tool</a:t>
          </a:r>
          <a:endParaRPr lang="en-US" sz="1100" kern="1200" dirty="0"/>
        </a:p>
      </dsp:txBody>
      <dsp:txXfrm>
        <a:off x="1119755" y="897260"/>
        <a:ext cx="4479021" cy="844933"/>
      </dsp:txXfrm>
    </dsp:sp>
    <dsp:sp modelId="{480D7815-F8FA-4C8F-8F56-AE890FF5F400}">
      <dsp:nvSpPr>
        <dsp:cNvPr id="0" name=""/>
        <dsp:cNvSpPr/>
      </dsp:nvSpPr>
      <dsp:spPr>
        <a:xfrm>
          <a:off x="0" y="897260"/>
          <a:ext cx="1119755" cy="84493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254" tIns="83461" rIns="59254" bIns="83461" numCol="1" spcCol="1270" anchor="ctr" anchorCtr="0">
          <a:noAutofit/>
        </a:bodyPr>
        <a:lstStyle/>
        <a:p>
          <a:pPr marL="0" lvl="0" indent="0" algn="ctr" defTabSz="622300">
            <a:lnSpc>
              <a:spcPct val="90000"/>
            </a:lnSpc>
            <a:spcBef>
              <a:spcPct val="0"/>
            </a:spcBef>
            <a:spcAft>
              <a:spcPct val="35000"/>
            </a:spcAft>
            <a:buNone/>
          </a:pPr>
          <a:r>
            <a:rPr lang="en-US" sz="1400" kern="1200" dirty="0"/>
            <a:t>with help of a narrative</a:t>
          </a:r>
        </a:p>
      </dsp:txBody>
      <dsp:txXfrm>
        <a:off x="0" y="897260"/>
        <a:ext cx="1119755" cy="844933"/>
      </dsp:txXfrm>
    </dsp:sp>
    <dsp:sp modelId="{AE225C76-6B44-46B9-96B9-7EFE00D57CAB}">
      <dsp:nvSpPr>
        <dsp:cNvPr id="0" name=""/>
        <dsp:cNvSpPr/>
      </dsp:nvSpPr>
      <dsp:spPr>
        <a:xfrm>
          <a:off x="1119755" y="1792889"/>
          <a:ext cx="4479021" cy="8449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905" tIns="214613" rIns="86905" bIns="214613" numCol="1" spcCol="1270" anchor="ctr" anchorCtr="0">
          <a:noAutofit/>
        </a:bodyPr>
        <a:lstStyle/>
        <a:p>
          <a:pPr marL="0" lvl="0" indent="0" algn="l" defTabSz="488950">
            <a:lnSpc>
              <a:spcPct val="90000"/>
            </a:lnSpc>
            <a:spcBef>
              <a:spcPct val="0"/>
            </a:spcBef>
            <a:spcAft>
              <a:spcPct val="35000"/>
            </a:spcAft>
            <a:buNone/>
          </a:pPr>
          <a:r>
            <a:rPr lang="en-US" sz="1100" kern="1200" dirty="0"/>
            <a:t>The following link discusses the audience </a:t>
          </a:r>
          <a:r>
            <a:rPr lang="en-US" sz="1100" kern="1200" dirty="0">
              <a:hlinkClick xmlns:r="http://schemas.openxmlformats.org/officeDocument/2006/relationships" r:id="rId2"/>
            </a:rPr>
            <a:t>https://hbr.org/2013/04/the-three-elements-of-successf</a:t>
          </a:r>
          <a:endParaRPr lang="en-US" sz="1100" kern="1200" dirty="0"/>
        </a:p>
      </dsp:txBody>
      <dsp:txXfrm>
        <a:off x="1119755" y="1792889"/>
        <a:ext cx="4479021" cy="844933"/>
      </dsp:txXfrm>
    </dsp:sp>
    <dsp:sp modelId="{CF693B6B-70AE-4704-9401-5B02760531DF}">
      <dsp:nvSpPr>
        <dsp:cNvPr id="0" name=""/>
        <dsp:cNvSpPr/>
      </dsp:nvSpPr>
      <dsp:spPr>
        <a:xfrm>
          <a:off x="0" y="1792889"/>
          <a:ext cx="1119755" cy="84493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254" tIns="83461" rIns="59254" bIns="83461" numCol="1" spcCol="1270" anchor="ctr" anchorCtr="0">
          <a:noAutofit/>
        </a:bodyPr>
        <a:lstStyle/>
        <a:p>
          <a:pPr marL="0" lvl="0" indent="0" algn="ctr" defTabSz="622300">
            <a:lnSpc>
              <a:spcPct val="90000"/>
            </a:lnSpc>
            <a:spcBef>
              <a:spcPct val="0"/>
            </a:spcBef>
            <a:spcAft>
              <a:spcPct val="35000"/>
            </a:spcAft>
            <a:buNone/>
          </a:pPr>
          <a:r>
            <a:rPr lang="en-US" sz="1400" kern="1200" dirty="0"/>
            <a:t>awareness </a:t>
          </a:r>
          <a:r>
            <a:rPr lang="en-US" sz="1400" kern="1200"/>
            <a:t>of the audience</a:t>
          </a:r>
          <a:endParaRPr lang="en-US" sz="1400" kern="1200" dirty="0"/>
        </a:p>
      </dsp:txBody>
      <dsp:txXfrm>
        <a:off x="0" y="1792889"/>
        <a:ext cx="1119755" cy="844933"/>
      </dsp:txXfrm>
    </dsp:sp>
    <dsp:sp modelId="{DBB47221-8606-426C-A93E-75A2A76C2F16}">
      <dsp:nvSpPr>
        <dsp:cNvPr id="0" name=""/>
        <dsp:cNvSpPr/>
      </dsp:nvSpPr>
      <dsp:spPr>
        <a:xfrm>
          <a:off x="1119755" y="2688518"/>
          <a:ext cx="4479021" cy="8449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905" tIns="214613" rIns="86905" bIns="214613" numCol="1" spcCol="1270" anchor="ctr" anchorCtr="0">
          <a:noAutofit/>
        </a:bodyPr>
        <a:lstStyle/>
        <a:p>
          <a:pPr marL="0" lvl="0" indent="0" algn="l" defTabSz="488950">
            <a:lnSpc>
              <a:spcPct val="90000"/>
            </a:lnSpc>
            <a:spcBef>
              <a:spcPct val="0"/>
            </a:spcBef>
            <a:spcAft>
              <a:spcPct val="35000"/>
            </a:spcAft>
            <a:buNone/>
          </a:pPr>
          <a:r>
            <a:rPr lang="en-US" sz="1100" kern="1200" dirty="0"/>
            <a:t>The following video shows how clear labels (titles, legends, units) can clarify and highlight the story </a:t>
          </a:r>
          <a:r>
            <a:rPr lang="en-US" sz="1100" kern="1200" dirty="0">
              <a:hlinkClick xmlns:r="http://schemas.openxmlformats.org/officeDocument/2006/relationships" r:id="rId3"/>
            </a:rPr>
            <a:t>https://www.youtube.com/watch?v=5Zg-C8AAIGg</a:t>
          </a:r>
          <a:endParaRPr lang="en-US" sz="1100" kern="1200" dirty="0"/>
        </a:p>
      </dsp:txBody>
      <dsp:txXfrm>
        <a:off x="1119755" y="2688518"/>
        <a:ext cx="4479021" cy="844933"/>
      </dsp:txXfrm>
    </dsp:sp>
    <dsp:sp modelId="{585600E4-DC0F-47F1-9E4F-37D34AEF798E}">
      <dsp:nvSpPr>
        <dsp:cNvPr id="0" name=""/>
        <dsp:cNvSpPr/>
      </dsp:nvSpPr>
      <dsp:spPr>
        <a:xfrm>
          <a:off x="0" y="2688518"/>
          <a:ext cx="1119755" cy="84493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254" tIns="83461" rIns="59254" bIns="83461" numCol="1" spcCol="1270" anchor="ctr" anchorCtr="0">
          <a:noAutofit/>
        </a:bodyPr>
        <a:lstStyle/>
        <a:p>
          <a:pPr marL="0" lvl="0" indent="0" algn="ctr" defTabSz="622300">
            <a:lnSpc>
              <a:spcPct val="90000"/>
            </a:lnSpc>
            <a:spcBef>
              <a:spcPct val="0"/>
            </a:spcBef>
            <a:spcAft>
              <a:spcPct val="35000"/>
            </a:spcAft>
            <a:buNone/>
          </a:pPr>
          <a:r>
            <a:rPr lang="en-US" sz="1400" kern="1200" dirty="0"/>
            <a:t>and the use of clear labels</a:t>
          </a:r>
        </a:p>
      </dsp:txBody>
      <dsp:txXfrm>
        <a:off x="0" y="2688518"/>
        <a:ext cx="1119755" cy="844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C1E57-35D9-4663-9BB2-6F8378DE9988}">
      <dsp:nvSpPr>
        <dsp:cNvPr id="0" name=""/>
        <dsp:cNvSpPr/>
      </dsp:nvSpPr>
      <dsp:spPr>
        <a:xfrm>
          <a:off x="0" y="737006"/>
          <a:ext cx="10506456" cy="1360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99FB9D-297B-4B83-860A-8B432BD8F68C}">
      <dsp:nvSpPr>
        <dsp:cNvPr id="0" name=""/>
        <dsp:cNvSpPr/>
      </dsp:nvSpPr>
      <dsp:spPr>
        <a:xfrm>
          <a:off x="411589" y="1043147"/>
          <a:ext cx="748344" cy="7483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791A3D-DD26-40ED-B84E-20DF3DFF64E6}">
      <dsp:nvSpPr>
        <dsp:cNvPr id="0" name=""/>
        <dsp:cNvSpPr/>
      </dsp:nvSpPr>
      <dsp:spPr>
        <a:xfrm>
          <a:off x="1571524" y="737006"/>
          <a:ext cx="8934931" cy="136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00" tIns="144000" rIns="144000" bIns="144000" numCol="1" spcCol="1270" anchor="ctr" anchorCtr="0">
          <a:noAutofit/>
        </a:bodyPr>
        <a:lstStyle/>
        <a:p>
          <a:pPr marL="0" lvl="0" indent="0" algn="l" defTabSz="1111250">
            <a:lnSpc>
              <a:spcPct val="90000"/>
            </a:lnSpc>
            <a:spcBef>
              <a:spcPct val="0"/>
            </a:spcBef>
            <a:spcAft>
              <a:spcPct val="35000"/>
            </a:spcAft>
            <a:buNone/>
          </a:pPr>
          <a:r>
            <a:rPr lang="en-US" sz="2500" kern="1200" dirty="0"/>
            <a:t>To really be able to run R students may need to install it on their own laptops.  The following slide offers instructions on how to install R on your own machine.</a:t>
          </a:r>
        </a:p>
      </dsp:txBody>
      <dsp:txXfrm>
        <a:off x="1571524" y="737006"/>
        <a:ext cx="8934931" cy="1360627"/>
      </dsp:txXfrm>
    </dsp:sp>
    <dsp:sp modelId="{F33E140B-10A3-4661-96BE-8AB46C392E67}">
      <dsp:nvSpPr>
        <dsp:cNvPr id="0" name=""/>
        <dsp:cNvSpPr/>
      </dsp:nvSpPr>
      <dsp:spPr>
        <a:xfrm>
          <a:off x="0" y="2437790"/>
          <a:ext cx="10506456" cy="1360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0A5DD7-260C-42BE-A728-337DB94E0D0A}">
      <dsp:nvSpPr>
        <dsp:cNvPr id="0" name=""/>
        <dsp:cNvSpPr/>
      </dsp:nvSpPr>
      <dsp:spPr>
        <a:xfrm>
          <a:off x="411589" y="2743931"/>
          <a:ext cx="748344" cy="7483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979F5A-E86B-45FF-A748-04E7DD78FDCB}">
      <dsp:nvSpPr>
        <dsp:cNvPr id="0" name=""/>
        <dsp:cNvSpPr/>
      </dsp:nvSpPr>
      <dsp:spPr>
        <a:xfrm>
          <a:off x="1571524" y="2437790"/>
          <a:ext cx="8934931" cy="136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00" tIns="144000" rIns="144000" bIns="144000" numCol="1" spcCol="1270" anchor="ctr" anchorCtr="0">
          <a:noAutofit/>
        </a:bodyPr>
        <a:lstStyle/>
        <a:p>
          <a:pPr marL="0" lvl="0" indent="0" algn="l" defTabSz="1111250">
            <a:lnSpc>
              <a:spcPct val="90000"/>
            </a:lnSpc>
            <a:spcBef>
              <a:spcPct val="0"/>
            </a:spcBef>
            <a:spcAft>
              <a:spcPct val="35000"/>
            </a:spcAft>
            <a:buNone/>
          </a:pPr>
          <a:r>
            <a:rPr lang="en-US" sz="2500" kern="1200" dirty="0"/>
            <a:t>However, access issues often arise.  And some students may be unable or unwilling to install R on their own, usually for a good reason.  </a:t>
          </a:r>
        </a:p>
      </dsp:txBody>
      <dsp:txXfrm>
        <a:off x="1571524" y="2437790"/>
        <a:ext cx="8934931" cy="1360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56606-F2A3-48D4-ACE4-23F6EB39C971}">
      <dsp:nvSpPr>
        <dsp:cNvPr id="0" name=""/>
        <dsp:cNvSpPr/>
      </dsp:nvSpPr>
      <dsp:spPr>
        <a:xfrm>
          <a:off x="0" y="219032"/>
          <a:ext cx="4771178" cy="95099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Discussion Point: What is the role of Big Tech AI Principles?</a:t>
          </a:r>
        </a:p>
      </dsp:txBody>
      <dsp:txXfrm>
        <a:off x="46424" y="265456"/>
        <a:ext cx="4678330" cy="858142"/>
      </dsp:txXfrm>
    </dsp:sp>
    <dsp:sp modelId="{34F7F932-B2B4-431A-90E6-0C7B3F935C57}">
      <dsp:nvSpPr>
        <dsp:cNvPr id="0" name=""/>
        <dsp:cNvSpPr/>
      </dsp:nvSpPr>
      <dsp:spPr>
        <a:xfrm>
          <a:off x="0" y="1218983"/>
          <a:ext cx="4771178" cy="95099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AI at Google: Our Principles </a:t>
          </a:r>
          <a:r>
            <a:rPr lang="en-US" sz="1700" kern="1200">
              <a:hlinkClick xmlns:r="http://schemas.openxmlformats.org/officeDocument/2006/relationships" r:id="rId1"/>
            </a:rPr>
            <a:t>https://www.blog.google/technology/ai/ai-principles/</a:t>
          </a:r>
          <a:endParaRPr lang="en-US" sz="1700" kern="1200"/>
        </a:p>
      </dsp:txBody>
      <dsp:txXfrm>
        <a:off x="46424" y="1265407"/>
        <a:ext cx="4678330" cy="858142"/>
      </dsp:txXfrm>
    </dsp:sp>
    <dsp:sp modelId="{8C091FFF-544D-4185-9C20-984224A6AA67}">
      <dsp:nvSpPr>
        <dsp:cNvPr id="0" name=""/>
        <dsp:cNvSpPr/>
      </dsp:nvSpPr>
      <dsp:spPr>
        <a:xfrm>
          <a:off x="0" y="2218934"/>
          <a:ext cx="4771178" cy="95099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Microsoft AI: Responsible AI </a:t>
          </a:r>
          <a:r>
            <a:rPr lang="en-US" sz="1700" kern="1200">
              <a:hlinkClick xmlns:r="http://schemas.openxmlformats.org/officeDocument/2006/relationships" r:id="rId2"/>
            </a:rPr>
            <a:t>https://www.microsoft.com/en-us/ai/responsible-ai?activetab=pivot1%3aprimaryr6</a:t>
          </a:r>
          <a:endParaRPr lang="en-US" sz="1700" kern="1200"/>
        </a:p>
      </dsp:txBody>
      <dsp:txXfrm>
        <a:off x="46424" y="2265358"/>
        <a:ext cx="4678330" cy="858142"/>
      </dsp:txXfrm>
    </dsp:sp>
    <dsp:sp modelId="{105AF55E-409F-487C-A9A8-1489700FD189}">
      <dsp:nvSpPr>
        <dsp:cNvPr id="0" name=""/>
        <dsp:cNvSpPr/>
      </dsp:nvSpPr>
      <dsp:spPr>
        <a:xfrm>
          <a:off x="0" y="3218884"/>
          <a:ext cx="4771178" cy="95099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Facebook AI: Facebook’s Five Pillars of Responsible AI </a:t>
          </a:r>
          <a:r>
            <a:rPr lang="en-US" sz="1700" kern="1200">
              <a:hlinkClick xmlns:r="http://schemas.openxmlformats.org/officeDocument/2006/relationships" r:id="rId3"/>
            </a:rPr>
            <a:t>https://ai.facebook.com/blog/facebooks-five-pillars-of-responsible-ai/</a:t>
          </a:r>
          <a:endParaRPr lang="en-US" sz="1700" kern="1200"/>
        </a:p>
      </dsp:txBody>
      <dsp:txXfrm>
        <a:off x="46424" y="3265308"/>
        <a:ext cx="4678330" cy="85814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CF1A48-72E9-4423-9E00-2C64C123F456}" type="datetimeFigureOut">
              <a:rPr lang="en-US" smtClean="0"/>
              <a:t>7/1/2021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4E56A-68E4-476B-B083-7EED8BB8302C}" type="slidenum">
              <a:rPr lang="en-US" smtClean="0"/>
              <a:t>‹#›</a:t>
            </a:fld>
            <a:endParaRPr lang="en-US"/>
          </a:p>
        </p:txBody>
      </p:sp>
    </p:spTree>
    <p:extLst>
      <p:ext uri="{BB962C8B-B14F-4D97-AF65-F5344CB8AC3E}">
        <p14:creationId xmlns:p14="http://schemas.microsoft.com/office/powerpoint/2010/main" val="3311359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334D819-9F07-4261-B09B-9E467E5D9002}" type="datetimeFigureOut">
              <a:rPr lang="en-US" smtClean="0"/>
              <a:pPr/>
              <a:t>7/1/2021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10817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smtClean="0"/>
              <a:t>7/1/2021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87947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smtClean="0"/>
              <a:t>7/1/2021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1139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smtClean="0"/>
              <a:t>7/1/2021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88818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7/1/2021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360786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34D819-9F07-4261-B09B-9E467E5D9002}" type="datetimeFigureOut">
              <a:rPr lang="en-US" smtClean="0"/>
              <a:t>7/1/2021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24771109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34D819-9F07-4261-B09B-9E467E5D9002}" type="datetimeFigureOut">
              <a:rPr lang="en-US" smtClean="0"/>
              <a:t>7/1/2021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21892528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34D819-9F07-4261-B09B-9E467E5D9002}" type="datetimeFigureOut">
              <a:rPr lang="en-US" smtClean="0"/>
              <a:t>7/1/2021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165444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7/1/2021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235107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7/1/2021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12170872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7/1/2021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953724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4D819-9F07-4261-B09B-9E467E5D9002}" type="datetimeFigureOut">
              <a:rPr lang="en-US" smtClean="0"/>
              <a:pPr/>
              <a:t>7/1/2021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95554076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hyperlink" Target="https://rstudio.com/products/rstudio/download/" TargetMode="External"/><Relationship Id="rId3" Type="http://schemas.openxmlformats.org/officeDocument/2006/relationships/hyperlink" Target="https://cran.r-project.org/bin/linux/" TargetMode="External"/><Relationship Id="rId7" Type="http://schemas.openxmlformats.org/officeDocument/2006/relationships/hyperlink" Target="https://cran.r-project.org/bin/windows/base/R-4.0.3-win.exe" TargetMode="External"/><Relationship Id="rId2" Type="http://schemas.openxmlformats.org/officeDocument/2006/relationships/hyperlink" Target="https://cran.r-project.org/" TargetMode="External"/><Relationship Id="rId1" Type="http://schemas.openxmlformats.org/officeDocument/2006/relationships/slideLayout" Target="../slideLayouts/slideLayout2.xml"/><Relationship Id="rId6" Type="http://schemas.openxmlformats.org/officeDocument/2006/relationships/hyperlink" Target="https://cran.r-project.org/bin/windows/base/" TargetMode="External"/><Relationship Id="rId5" Type="http://schemas.openxmlformats.org/officeDocument/2006/relationships/hyperlink" Target="https://cran.r-project.org/bin/windows/" TargetMode="External"/><Relationship Id="rId4" Type="http://schemas.openxmlformats.org/officeDocument/2006/relationships/hyperlink" Target="https://cran.r-project.org/bin/macosx/"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microsoft.com/en-us/ai/responsible-ai?activetab=pivot1%3aprimaryr6" TargetMode="External"/><Relationship Id="rId2" Type="http://schemas.openxmlformats.org/officeDocument/2006/relationships/hyperlink" Target="https://www.blog.google/technology/ai/ai-principles/" TargetMode="External"/><Relationship Id="rId1" Type="http://schemas.openxmlformats.org/officeDocument/2006/relationships/slideLayout" Target="../slideLayouts/slideLayout2.xml"/><Relationship Id="rId4" Type="http://schemas.openxmlformats.org/officeDocument/2006/relationships/hyperlink" Target="https://ai.facebook.com/blog/facebooks-five-pillars-of-responsible-ai/"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ibm.com/downloads/cas/7109RLQ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hpcuniversity.org/educators/competenci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rends.google.com/trends/"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books.google.com/ngram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pubs.acs.org/doi/10.1021/acsenergylett.1c00415" TargetMode="External"/><Relationship Id="rId3" Type="http://schemas.openxmlformats.org/officeDocument/2006/relationships/diagramLayout" Target="../diagrams/layout1.xml"/><Relationship Id="rId7" Type="http://schemas.openxmlformats.org/officeDocument/2006/relationships/hyperlink" Target="https://writingcenter.unc.edu/tips-and-tools/figures-and-charts/"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hyperlink" Target="https://visme.co/blog/best-data-visualizations/" TargetMode="External"/><Relationship Id="rId4" Type="http://schemas.openxmlformats.org/officeDocument/2006/relationships/diagramQuickStyle" Target="../diagrams/quickStyle1.xml"/><Relationship Id="rId9" Type="http://schemas.openxmlformats.org/officeDocument/2006/relationships/hyperlink" Target="https://pubs.acs.org/doi/10.1021/jz500997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79F68-E6E6-460F-B2B7-47F98F9D9833}"/>
              </a:ext>
            </a:extLst>
          </p:cNvPr>
          <p:cNvSpPr>
            <a:spLocks noGrp="1"/>
          </p:cNvSpPr>
          <p:nvPr>
            <p:ph type="ctrTitle"/>
          </p:nvPr>
        </p:nvSpPr>
        <p:spPr>
          <a:xfrm>
            <a:off x="970908" y="1220919"/>
            <a:ext cx="5425781" cy="2387600"/>
          </a:xfrm>
          <a:solidFill>
            <a:schemeClr val="bg1"/>
          </a:solidFill>
        </p:spPr>
        <p:txBody>
          <a:bodyPr>
            <a:normAutofit/>
          </a:bodyPr>
          <a:lstStyle/>
          <a:p>
            <a:pPr algn="l"/>
            <a:r>
              <a:rPr lang="en-US" sz="3300" b="1" dirty="0"/>
              <a:t>3. Module-in-a-Box:</a:t>
            </a:r>
            <a:br>
              <a:rPr lang="en-US" sz="3300" b="1" dirty="0"/>
            </a:br>
            <a:r>
              <a:rPr lang="en-US" sz="3300" b="1" dirty="0"/>
              <a:t>The Pandemic, Data Ethics and Visualization.</a:t>
            </a:r>
          </a:p>
        </p:txBody>
      </p:sp>
      <p:sp>
        <p:nvSpPr>
          <p:cNvPr id="9" name="Freeform: Shape 8">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Oval 10">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lock Arc 12">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7" name="Straight Connector 16">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Arc 20">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1CA3ACF-49C5-469C-BBD3-FEB26C006FC9}"/>
              </a:ext>
            </a:extLst>
          </p:cNvPr>
          <p:cNvSpPr txBox="1"/>
          <p:nvPr/>
        </p:nvSpPr>
        <p:spPr>
          <a:xfrm>
            <a:off x="8400678" y="5928148"/>
            <a:ext cx="3778453" cy="923330"/>
          </a:xfrm>
          <a:prstGeom prst="rect">
            <a:avLst/>
          </a:prstGeom>
          <a:noFill/>
        </p:spPr>
        <p:txBody>
          <a:bodyPr wrap="square" rtlCol="0">
            <a:spAutoFit/>
          </a:bodyPr>
          <a:lstStyle/>
          <a:p>
            <a:pPr algn="r"/>
            <a:r>
              <a:rPr lang="en-US" dirty="0"/>
              <a:t>Unislawa Williams, PhD</a:t>
            </a:r>
          </a:p>
          <a:p>
            <a:pPr algn="r"/>
            <a:r>
              <a:rPr lang="en-US" dirty="0"/>
              <a:t>Associate Professor, Spelman College</a:t>
            </a:r>
          </a:p>
          <a:p>
            <a:pPr algn="r"/>
            <a:r>
              <a:rPr lang="en-US" dirty="0"/>
              <a:t>XSEDE/SURA Data Science Fellow</a:t>
            </a:r>
          </a:p>
        </p:txBody>
      </p:sp>
      <p:sp>
        <p:nvSpPr>
          <p:cNvPr id="14" name="Title 1">
            <a:extLst>
              <a:ext uri="{FF2B5EF4-FFF2-40B4-BE49-F238E27FC236}">
                <a16:creationId xmlns:a16="http://schemas.microsoft.com/office/drawing/2014/main" id="{5D1FF894-BD96-41D3-A3FF-EAAFE0DF03A7}"/>
              </a:ext>
            </a:extLst>
          </p:cNvPr>
          <p:cNvSpPr txBox="1">
            <a:spLocks/>
          </p:cNvSpPr>
          <p:nvPr/>
        </p:nvSpPr>
        <p:spPr>
          <a:xfrm>
            <a:off x="0" y="5269113"/>
            <a:ext cx="4338543" cy="1588888"/>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latin typeface="Calibri   "/>
              </a:rPr>
              <a:t>For reference, the first module considers Data Ethics, from the perspective of</a:t>
            </a:r>
            <a:br>
              <a:rPr lang="en-US" sz="1800" dirty="0">
                <a:latin typeface="Calibri   "/>
              </a:rPr>
            </a:br>
            <a:r>
              <a:rPr lang="en-US" sz="1800" dirty="0">
                <a:latin typeface="Calibri   "/>
              </a:rPr>
              <a:t>AI </a:t>
            </a:r>
            <a:r>
              <a:rPr lang="en-US" sz="1800" dirty="0" err="1">
                <a:latin typeface="Calibri   "/>
              </a:rPr>
              <a:t>Blindspots</a:t>
            </a:r>
            <a:r>
              <a:rPr lang="en-US" sz="1800" dirty="0">
                <a:latin typeface="Calibri   "/>
              </a:rPr>
              <a:t> &amp; Data Preparation and the second module considers Data Privacy and Analysis.</a:t>
            </a:r>
          </a:p>
        </p:txBody>
      </p:sp>
    </p:spTree>
    <p:extLst>
      <p:ext uri="{BB962C8B-B14F-4D97-AF65-F5344CB8AC3E}">
        <p14:creationId xmlns:p14="http://schemas.microsoft.com/office/powerpoint/2010/main" val="1124518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4DDCD2-36F6-456D-8B3A-35DAD35B6D1D}"/>
              </a:ext>
            </a:extLst>
          </p:cNvPr>
          <p:cNvSpPr>
            <a:spLocks noGrp="1"/>
          </p:cNvSpPr>
          <p:nvPr>
            <p:ph type="title"/>
          </p:nvPr>
        </p:nvSpPr>
        <p:spPr>
          <a:xfrm>
            <a:off x="841248" y="334644"/>
            <a:ext cx="10509504" cy="1076914"/>
          </a:xfrm>
        </p:spPr>
        <p:txBody>
          <a:bodyPr anchor="ctr">
            <a:normAutofit/>
          </a:bodyPr>
          <a:lstStyle/>
          <a:p>
            <a:r>
              <a:rPr lang="en-US" sz="2800" b="1" dirty="0"/>
              <a:t>Access and R</a:t>
            </a:r>
            <a:br>
              <a:rPr lang="en-US" sz="4000" dirty="0"/>
            </a:br>
            <a:endParaRPr lang="en-US" sz="4000" dirty="0"/>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E5152F52-0EE2-4041-A0F2-D291E68461AF}"/>
              </a:ext>
            </a:extLst>
          </p:cNvPr>
          <p:cNvGraphicFramePr>
            <a:graphicFrameLocks noGrp="1"/>
          </p:cNvGraphicFramePr>
          <p:nvPr>
            <p:ph idx="1"/>
            <p:extLst>
              <p:ext uri="{D42A27DB-BD31-4B8C-83A1-F6EECF244321}">
                <p14:modId xmlns:p14="http://schemas.microsoft.com/office/powerpoint/2010/main" val="2381357633"/>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F06BF66D-D222-4AE4-B39A-A7E7ABF133B3}"/>
              </a:ext>
            </a:extLst>
          </p:cNvPr>
          <p:cNvSpPr txBox="1">
            <a:spLocks/>
          </p:cNvSpPr>
          <p:nvPr/>
        </p:nvSpPr>
        <p:spPr>
          <a:xfrm>
            <a:off x="625131" y="5734327"/>
            <a:ext cx="12027719" cy="107691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One way to get around access issues is via advanced computing resources, such as XSEDE.  </a:t>
            </a:r>
            <a:br>
              <a:rPr lang="en-US" sz="4000" dirty="0"/>
            </a:br>
            <a:endParaRPr lang="en-US" sz="4000" dirty="0"/>
          </a:p>
        </p:txBody>
      </p:sp>
    </p:spTree>
    <p:extLst>
      <p:ext uri="{BB962C8B-B14F-4D97-AF65-F5344CB8AC3E}">
        <p14:creationId xmlns:p14="http://schemas.microsoft.com/office/powerpoint/2010/main" val="2341922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C05C3C-66C5-42A2-A9B0-E20B95B56006}"/>
              </a:ext>
            </a:extLst>
          </p:cNvPr>
          <p:cNvSpPr>
            <a:spLocks noGrp="1"/>
          </p:cNvSpPr>
          <p:nvPr>
            <p:ph type="title"/>
          </p:nvPr>
        </p:nvSpPr>
        <p:spPr>
          <a:xfrm>
            <a:off x="838200" y="620742"/>
            <a:ext cx="10515600" cy="1325563"/>
          </a:xfrm>
        </p:spPr>
        <p:txBody>
          <a:bodyPr vert="horz" lIns="91440" tIns="45720" rIns="91440" bIns="45720" rtlCol="0" anchor="ctr">
            <a:normAutofit/>
          </a:bodyPr>
          <a:lstStyle/>
          <a:p>
            <a:r>
              <a:rPr lang="en-US" kern="1200" dirty="0">
                <a:solidFill>
                  <a:srgbClr val="FFFFFF"/>
                </a:solidFill>
                <a:latin typeface="+mj-lt"/>
                <a:ea typeface="+mj-ea"/>
                <a:cs typeface="+mj-cs"/>
              </a:rPr>
              <a:t>How to install R and RStudio on your home computer</a:t>
            </a:r>
          </a:p>
        </p:txBody>
      </p:sp>
      <p:cxnSp>
        <p:nvCxnSpPr>
          <p:cNvPr id="11"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04B23A1-6A97-4539-8397-3EEB13DF35B4}"/>
              </a:ext>
            </a:extLst>
          </p:cNvPr>
          <p:cNvSpPr>
            <a:spLocks noGrp="1"/>
          </p:cNvSpPr>
          <p:nvPr>
            <p:ph idx="1"/>
          </p:nvPr>
        </p:nvSpPr>
        <p:spPr>
          <a:xfrm>
            <a:off x="838200" y="2266345"/>
            <a:ext cx="5097780" cy="3910617"/>
          </a:xfrm>
        </p:spPr>
        <p:txBody>
          <a:bodyPr vert="horz" lIns="91440" tIns="45720" rIns="91440" bIns="45720" rtlCol="0">
            <a:normAutofit/>
          </a:bodyPr>
          <a:lstStyle/>
          <a:p>
            <a:pPr marL="0"/>
            <a:r>
              <a:rPr lang="en-US" sz="1500" dirty="0">
                <a:solidFill>
                  <a:srgbClr val="FFFFFF"/>
                </a:solidFill>
              </a:rPr>
              <a:t>Here are the steps to install R:</a:t>
            </a:r>
          </a:p>
          <a:p>
            <a:pPr marL="514350"/>
            <a:r>
              <a:rPr lang="en-US" sz="1500" dirty="0">
                <a:solidFill>
                  <a:srgbClr val="FFFFFF"/>
                </a:solidFill>
              </a:rPr>
              <a:t>First, please go to: </a:t>
            </a:r>
            <a:r>
              <a:rPr lang="en-US" sz="1500" dirty="0">
                <a:solidFill>
                  <a:srgbClr val="FFFFFF"/>
                </a:solidFill>
                <a:hlinkClick r:id="rId2">
                  <a:extLst>
                    <a:ext uri="{A12FA001-AC4F-418D-AE19-62706E023703}">
                      <ahyp:hlinkClr xmlns:ahyp="http://schemas.microsoft.com/office/drawing/2018/hyperlinkcolor" val="tx"/>
                    </a:ext>
                  </a:extLst>
                </a:hlinkClick>
              </a:rPr>
              <a:t>https://cran.r-project.org/</a:t>
            </a:r>
            <a:r>
              <a:rPr lang="en-US" sz="1500" dirty="0">
                <a:solidFill>
                  <a:srgbClr val="FFFFFF"/>
                </a:solidFill>
              </a:rPr>
              <a:t> and you will see the following: </a:t>
            </a:r>
          </a:p>
          <a:p>
            <a:pPr marL="914400" lvl="2"/>
            <a:r>
              <a:rPr lang="en-US" sz="1500" dirty="0">
                <a:solidFill>
                  <a:srgbClr val="FFFFFF"/>
                </a:solidFill>
                <a:hlinkClick r:id="rId3"/>
              </a:rPr>
              <a:t>Download R for Linux</a:t>
            </a:r>
            <a:endParaRPr lang="en-US" sz="1500" dirty="0">
              <a:solidFill>
                <a:srgbClr val="FFFFFF"/>
              </a:solidFill>
            </a:endParaRPr>
          </a:p>
          <a:p>
            <a:pPr marL="914400" lvl="2"/>
            <a:r>
              <a:rPr lang="en-US" sz="1500" dirty="0">
                <a:solidFill>
                  <a:srgbClr val="FFFFFF"/>
                </a:solidFill>
                <a:hlinkClick r:id="rId4"/>
              </a:rPr>
              <a:t>Download R for (Mac) OS X</a:t>
            </a:r>
            <a:r>
              <a:rPr lang="en-US" sz="1500" dirty="0">
                <a:solidFill>
                  <a:srgbClr val="FFFFFF"/>
                </a:solidFill>
              </a:rPr>
              <a:t> </a:t>
            </a:r>
          </a:p>
          <a:p>
            <a:pPr marL="914400" lvl="2"/>
            <a:r>
              <a:rPr lang="en-US" sz="1500" dirty="0">
                <a:solidFill>
                  <a:srgbClr val="FFFFFF"/>
                </a:solidFill>
                <a:hlinkClick r:id="rId5"/>
              </a:rPr>
              <a:t>Download R for Windows</a:t>
            </a:r>
            <a:endParaRPr lang="en-US" sz="1500" dirty="0">
              <a:solidFill>
                <a:srgbClr val="FFFFFF"/>
              </a:solidFill>
            </a:endParaRPr>
          </a:p>
          <a:p>
            <a:pPr marL="457200" lvl="1"/>
            <a:r>
              <a:rPr lang="en-US" sz="1500" dirty="0">
                <a:solidFill>
                  <a:srgbClr val="FFFFFF"/>
                </a:solidFill>
              </a:rPr>
              <a:t>Follow the instructions for Windows or Mac, depending on your machine.</a:t>
            </a:r>
          </a:p>
          <a:p>
            <a:pPr marL="514350"/>
            <a:r>
              <a:rPr lang="en-US" sz="1500" dirty="0">
                <a:solidFill>
                  <a:srgbClr val="FFFFFF"/>
                </a:solidFill>
              </a:rPr>
              <a:t>Second, you will see a link that says </a:t>
            </a:r>
            <a:r>
              <a:rPr lang="en-US" sz="1500" dirty="0">
                <a:solidFill>
                  <a:srgbClr val="FFFFFF"/>
                </a:solidFill>
                <a:hlinkClick r:id="rId6">
                  <a:extLst>
                    <a:ext uri="{A12FA001-AC4F-418D-AE19-62706E023703}">
                      <ahyp:hlinkClr xmlns:ahyp="http://schemas.microsoft.com/office/drawing/2018/hyperlinkcolor" val="tx"/>
                    </a:ext>
                  </a:extLst>
                </a:hlinkClick>
              </a:rPr>
              <a:t>install R for the first time</a:t>
            </a:r>
            <a:r>
              <a:rPr lang="en-US" sz="1500" dirty="0">
                <a:solidFill>
                  <a:srgbClr val="FFFFFF"/>
                </a:solidFill>
              </a:rPr>
              <a:t>.  Follow the link to the next page.</a:t>
            </a:r>
          </a:p>
          <a:p>
            <a:pPr marL="514350"/>
            <a:r>
              <a:rPr lang="en-US" sz="1500" dirty="0">
                <a:solidFill>
                  <a:srgbClr val="FFFFFF"/>
                </a:solidFill>
              </a:rPr>
              <a:t>Third, you are ready to download R by clicking the </a:t>
            </a:r>
            <a:r>
              <a:rPr lang="en-US" sz="1500" dirty="0">
                <a:solidFill>
                  <a:srgbClr val="FFFFFF"/>
                </a:solidFill>
                <a:hlinkClick r:id="rId7">
                  <a:extLst>
                    <a:ext uri="{A12FA001-AC4F-418D-AE19-62706E023703}">
                      <ahyp:hlinkClr xmlns:ahyp="http://schemas.microsoft.com/office/drawing/2018/hyperlinkcolor" val="tx"/>
                    </a:ext>
                  </a:extLst>
                </a:hlinkClick>
              </a:rPr>
              <a:t>Download</a:t>
            </a:r>
            <a:r>
              <a:rPr lang="en-US" sz="1500" dirty="0">
                <a:solidFill>
                  <a:srgbClr val="FFFFFF"/>
                </a:solidFill>
              </a:rPr>
              <a:t> link. </a:t>
            </a:r>
          </a:p>
          <a:p>
            <a:pPr marL="514350"/>
            <a:r>
              <a:rPr lang="en-US" sz="1500" dirty="0">
                <a:solidFill>
                  <a:srgbClr val="FFFFFF"/>
                </a:solidFill>
              </a:rPr>
              <a:t>Fourth, the installer will walk you through the rest of the download.</a:t>
            </a:r>
          </a:p>
          <a:p>
            <a:pPr marL="0"/>
            <a:endParaRPr lang="en-US" sz="1500" dirty="0">
              <a:solidFill>
                <a:srgbClr val="FFFFFF"/>
              </a:solidFill>
            </a:endParaRPr>
          </a:p>
        </p:txBody>
      </p:sp>
      <p:sp>
        <p:nvSpPr>
          <p:cNvPr id="4" name="Content Placeholder 2">
            <a:extLst>
              <a:ext uri="{FF2B5EF4-FFF2-40B4-BE49-F238E27FC236}">
                <a16:creationId xmlns:a16="http://schemas.microsoft.com/office/drawing/2014/main" id="{95028D1B-B3B6-432E-AE05-10A044FCD901}"/>
              </a:ext>
            </a:extLst>
          </p:cNvPr>
          <p:cNvSpPr txBox="1">
            <a:spLocks/>
          </p:cNvSpPr>
          <p:nvPr/>
        </p:nvSpPr>
        <p:spPr>
          <a:xfrm>
            <a:off x="6256020" y="2266345"/>
            <a:ext cx="5097780" cy="39106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rgbClr val="FFFFFF"/>
                </a:solidFill>
              </a:rPr>
              <a:t>You also need RStudio.  RStudio makes using R more manageable:</a:t>
            </a:r>
          </a:p>
          <a:p>
            <a:pPr marL="514350"/>
            <a:r>
              <a:rPr lang="en-US" sz="1500" dirty="0">
                <a:solidFill>
                  <a:srgbClr val="FFFFFF"/>
                </a:solidFill>
              </a:rPr>
              <a:t>First, please go to: </a:t>
            </a:r>
            <a:r>
              <a:rPr lang="en-US" sz="1500" dirty="0">
                <a:solidFill>
                  <a:srgbClr val="FFFFFF"/>
                </a:solidFill>
                <a:hlinkClick r:id="rId8"/>
              </a:rPr>
              <a:t>https://rstudio.com/products/rstudio/download/</a:t>
            </a:r>
            <a:r>
              <a:rPr lang="en-US" sz="1500" dirty="0">
                <a:solidFill>
                  <a:srgbClr val="FFFFFF"/>
                </a:solidFill>
              </a:rPr>
              <a:t>        and choose the option that best describes you.</a:t>
            </a:r>
          </a:p>
          <a:p>
            <a:pPr marL="514350"/>
            <a:r>
              <a:rPr lang="en-US" sz="1500" dirty="0">
                <a:solidFill>
                  <a:srgbClr val="FFFFFF"/>
                </a:solidFill>
              </a:rPr>
              <a:t>Second, click the Download RStudio button.</a:t>
            </a:r>
          </a:p>
          <a:p>
            <a:pPr marL="514350"/>
            <a:r>
              <a:rPr lang="en-US" sz="1500" dirty="0">
                <a:solidFill>
                  <a:srgbClr val="FFFFFF"/>
                </a:solidFill>
              </a:rPr>
              <a:t>Third, the installer will walk you through the rest of the download.</a:t>
            </a:r>
          </a:p>
          <a:p>
            <a:pPr marL="0"/>
            <a:endParaRPr lang="en-US" sz="2200" dirty="0">
              <a:solidFill>
                <a:srgbClr val="FFFFFF"/>
              </a:solidFill>
            </a:endParaRPr>
          </a:p>
        </p:txBody>
      </p:sp>
    </p:spTree>
    <p:extLst>
      <p:ext uri="{BB962C8B-B14F-4D97-AF65-F5344CB8AC3E}">
        <p14:creationId xmlns:p14="http://schemas.microsoft.com/office/powerpoint/2010/main" val="359800885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FF63F4-7A72-4E5F-80ED-06CED74DBEE0}"/>
              </a:ext>
            </a:extLst>
          </p:cNvPr>
          <p:cNvPicPr>
            <a:picLocks noChangeAspect="1"/>
          </p:cNvPicPr>
          <p:nvPr/>
        </p:nvPicPr>
        <p:blipFill rotWithShape="1">
          <a:blip r:embed="rId2"/>
          <a:srcRect l="13535"/>
          <a:stretch/>
        </p:blipFill>
        <p:spPr>
          <a:xfrm>
            <a:off x="1123357" y="3018327"/>
            <a:ext cx="3533985" cy="2728198"/>
          </a:xfrm>
          <a:prstGeom prst="rect">
            <a:avLst/>
          </a:prstGeom>
        </p:spPr>
      </p:pic>
      <p:sp>
        <p:nvSpPr>
          <p:cNvPr id="8" name="Title 1">
            <a:extLst>
              <a:ext uri="{FF2B5EF4-FFF2-40B4-BE49-F238E27FC236}">
                <a16:creationId xmlns:a16="http://schemas.microsoft.com/office/drawing/2014/main" id="{17F6CC5F-C4EC-44A1-8174-507D4AE63C56}"/>
              </a:ext>
            </a:extLst>
          </p:cNvPr>
          <p:cNvSpPr txBox="1">
            <a:spLocks/>
          </p:cNvSpPr>
          <p:nvPr/>
        </p:nvSpPr>
        <p:spPr>
          <a:xfrm>
            <a:off x="1123357" y="1357054"/>
            <a:ext cx="3533985" cy="1661272"/>
          </a:xfrm>
          <a:prstGeom prst="rect">
            <a:avLst/>
          </a:prstGeom>
          <a:solidFill>
            <a:schemeClr val="accent3">
              <a:lumMod val="20000"/>
              <a:lumOff val="80000"/>
            </a:schemeClr>
          </a:solidFill>
          <a:ln w="19050">
            <a:no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700" b="1" dirty="0">
                <a:solidFill>
                  <a:schemeClr val="tx2"/>
                </a:solidFill>
                <a:latin typeface="+mn-lt"/>
              </a:rPr>
              <a:t>Class Exercise</a:t>
            </a:r>
            <a:r>
              <a:rPr lang="en-US" sz="2700" b="1" dirty="0">
                <a:solidFill>
                  <a:schemeClr val="tx2"/>
                </a:solidFill>
              </a:rPr>
              <a:t>:  Reproducing the </a:t>
            </a:r>
          </a:p>
          <a:p>
            <a:pPr>
              <a:lnSpc>
                <a:spcPct val="100000"/>
              </a:lnSpc>
            </a:pPr>
            <a:r>
              <a:rPr lang="en-US" sz="2700" b="1" i="1" dirty="0">
                <a:solidFill>
                  <a:schemeClr val="tx2"/>
                </a:solidFill>
              </a:rPr>
              <a:t>Google Trends/</a:t>
            </a:r>
            <a:r>
              <a:rPr lang="en-US" sz="2700" b="1" i="1" dirty="0" err="1">
                <a:solidFill>
                  <a:schemeClr val="tx2"/>
                </a:solidFill>
              </a:rPr>
              <a:t>Ngrams</a:t>
            </a:r>
            <a:r>
              <a:rPr lang="en-US" sz="2700" b="1" i="1" dirty="0">
                <a:solidFill>
                  <a:schemeClr val="tx2"/>
                </a:solidFill>
              </a:rPr>
              <a:t>’ </a:t>
            </a:r>
            <a:r>
              <a:rPr lang="en-US" sz="2700" b="1" dirty="0">
                <a:solidFill>
                  <a:schemeClr val="tx2"/>
                </a:solidFill>
              </a:rPr>
              <a:t>visualizations in </a:t>
            </a:r>
            <a:r>
              <a:rPr lang="en-US" sz="2700" b="1" i="1" dirty="0">
                <a:solidFill>
                  <a:schemeClr val="tx2"/>
                </a:solidFill>
              </a:rPr>
              <a:t>R</a:t>
            </a:r>
          </a:p>
        </p:txBody>
      </p:sp>
      <p:sp>
        <p:nvSpPr>
          <p:cNvPr id="5" name="Right Triangle 4">
            <a:extLst>
              <a:ext uri="{FF2B5EF4-FFF2-40B4-BE49-F238E27FC236}">
                <a16:creationId xmlns:a16="http://schemas.microsoft.com/office/drawing/2014/main" id="{96DDD2C6-1717-420B-BDD6-83064F30F00B}"/>
              </a:ext>
            </a:extLst>
          </p:cNvPr>
          <p:cNvSpPr/>
          <p:nvPr/>
        </p:nvSpPr>
        <p:spPr>
          <a:xfrm rot="16200000">
            <a:off x="8622444" y="3269416"/>
            <a:ext cx="3200400" cy="3291842"/>
          </a:xfrm>
          <a:prstGeom prst="r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12006F6-E44F-4F5C-B015-F6529D75C5AB}"/>
              </a:ext>
            </a:extLst>
          </p:cNvPr>
          <p:cNvCxnSpPr>
            <a:cxnSpLocks/>
          </p:cNvCxnSpPr>
          <p:nvPr/>
        </p:nvCxnSpPr>
        <p:spPr>
          <a:xfrm>
            <a:off x="8656320" y="6231157"/>
            <a:ext cx="289050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3BE5F77A-12D2-4A77-9C4D-230CA32EA7D8}"/>
              </a:ext>
            </a:extLst>
          </p:cNvPr>
          <p:cNvCxnSpPr/>
          <p:nvPr/>
        </p:nvCxnSpPr>
        <p:spPr>
          <a:xfrm>
            <a:off x="11546827" y="3596640"/>
            <a:ext cx="0" cy="2634517"/>
          </a:xfrm>
          <a:prstGeom prst="line">
            <a:avLst/>
          </a:prstGeom>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A859BF50-D993-46B1-B3E8-258501079D6C}"/>
              </a:ext>
            </a:extLst>
          </p:cNvPr>
          <p:cNvSpPr/>
          <p:nvPr/>
        </p:nvSpPr>
        <p:spPr>
          <a:xfrm>
            <a:off x="1" y="0"/>
            <a:ext cx="62276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153EC1E8-FDBB-4D5D-9961-1A76CA317E89}"/>
              </a:ext>
            </a:extLst>
          </p:cNvPr>
          <p:cNvSpPr txBox="1">
            <a:spLocks/>
          </p:cNvSpPr>
          <p:nvPr/>
        </p:nvSpPr>
        <p:spPr>
          <a:xfrm>
            <a:off x="5157935" y="1350728"/>
            <a:ext cx="5995836" cy="4880429"/>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To get started, let’s go to RStudio to explore terms related to the pandemic.  In addition to searching for the word “pandemic,” consider other related terms.  Pay close attention to how the data is visualized.  What do the visualizations say about the trends over time and geographically?  How is the trending topic different from the top result?  </a:t>
            </a:r>
          </a:p>
          <a:p>
            <a:pPr marL="0" indent="0">
              <a:buNone/>
            </a:pPr>
            <a:r>
              <a:rPr lang="en-US" sz="1200" b="1" dirty="0"/>
              <a:t>#For this R code focus on how to change components marked in blue</a:t>
            </a:r>
          </a:p>
          <a:p>
            <a:pPr marL="0" indent="0">
              <a:spcBef>
                <a:spcPts val="0"/>
              </a:spcBef>
              <a:buNone/>
            </a:pPr>
            <a:r>
              <a:rPr lang="en-US" sz="1200" dirty="0" err="1"/>
              <a:t>install.packages</a:t>
            </a:r>
            <a:r>
              <a:rPr lang="en-US" sz="1200" dirty="0"/>
              <a:t>("</a:t>
            </a:r>
            <a:r>
              <a:rPr lang="en-US" sz="1200" dirty="0" err="1"/>
              <a:t>gtrendsR</a:t>
            </a:r>
            <a:r>
              <a:rPr lang="en-US" sz="1200" dirty="0"/>
              <a:t>")</a:t>
            </a:r>
          </a:p>
          <a:p>
            <a:pPr marL="0" indent="0">
              <a:spcBef>
                <a:spcPts val="0"/>
              </a:spcBef>
              <a:buNone/>
            </a:pPr>
            <a:r>
              <a:rPr lang="en-US" sz="1200" dirty="0"/>
              <a:t>library(</a:t>
            </a:r>
            <a:r>
              <a:rPr lang="en-US" sz="1200" dirty="0" err="1"/>
              <a:t>gtrendsR</a:t>
            </a:r>
            <a:r>
              <a:rPr lang="en-US" sz="1200" dirty="0"/>
              <a:t>)</a:t>
            </a:r>
          </a:p>
          <a:p>
            <a:pPr marL="0" indent="0">
              <a:spcBef>
                <a:spcPts val="0"/>
              </a:spcBef>
              <a:buNone/>
            </a:pPr>
            <a:r>
              <a:rPr lang="en-US" sz="1200" dirty="0"/>
              <a:t>trend  &lt;- </a:t>
            </a:r>
            <a:r>
              <a:rPr lang="en-US" sz="1200" dirty="0" err="1"/>
              <a:t>gtrends</a:t>
            </a:r>
            <a:r>
              <a:rPr lang="en-US" sz="1200" dirty="0"/>
              <a:t>(c("</a:t>
            </a:r>
            <a:r>
              <a:rPr lang="en-US" sz="1200" dirty="0">
                <a:solidFill>
                  <a:schemeClr val="accent1">
                    <a:lumMod val="75000"/>
                  </a:schemeClr>
                </a:solidFill>
              </a:rPr>
              <a:t>pandemic</a:t>
            </a:r>
            <a:r>
              <a:rPr lang="en-US" sz="1200" dirty="0"/>
              <a:t>"), geo = c("</a:t>
            </a:r>
            <a:r>
              <a:rPr lang="en-US" sz="1200" dirty="0">
                <a:solidFill>
                  <a:schemeClr val="accent1">
                    <a:lumMod val="75000"/>
                  </a:schemeClr>
                </a:solidFill>
              </a:rPr>
              <a:t>GA</a:t>
            </a:r>
            <a:r>
              <a:rPr lang="en-US" sz="1200" dirty="0"/>
              <a:t>", "</a:t>
            </a:r>
            <a:r>
              <a:rPr lang="en-US" sz="1200" dirty="0">
                <a:solidFill>
                  <a:schemeClr val="accent1">
                    <a:lumMod val="75000"/>
                  </a:schemeClr>
                </a:solidFill>
              </a:rPr>
              <a:t>US</a:t>
            </a:r>
            <a:r>
              <a:rPr lang="en-US" sz="1200" dirty="0"/>
              <a:t>"))</a:t>
            </a:r>
          </a:p>
          <a:p>
            <a:pPr marL="0" indent="0">
              <a:spcBef>
                <a:spcPts val="0"/>
              </a:spcBef>
              <a:buNone/>
            </a:pPr>
            <a:r>
              <a:rPr lang="en-US" sz="1200" dirty="0"/>
              <a:t>plot(trend)</a:t>
            </a:r>
          </a:p>
          <a:p>
            <a:pPr marL="0" indent="0">
              <a:buNone/>
            </a:pPr>
            <a:r>
              <a:rPr lang="en-US" sz="1200" b="1" dirty="0"/>
              <a:t>What would you communicate about the visualized results? Consider your audience and the intent of the analysis.  </a:t>
            </a:r>
          </a:p>
          <a:p>
            <a:pPr marL="0" indent="0">
              <a:buNone/>
            </a:pPr>
            <a:endParaRPr lang="en-US" sz="1200" b="1" dirty="0"/>
          </a:p>
          <a:p>
            <a:pPr marL="0" indent="0">
              <a:buNone/>
            </a:pPr>
            <a:r>
              <a:rPr lang="en-US" sz="1200" b="1" dirty="0"/>
              <a:t>For a longer term perspective, let’s explore terms related to the pandemic in google </a:t>
            </a:r>
            <a:r>
              <a:rPr lang="en-US" sz="1200" b="1" dirty="0" err="1"/>
              <a:t>ngrams</a:t>
            </a:r>
            <a:r>
              <a:rPr lang="en-US" sz="1200" b="1" dirty="0"/>
              <a:t>.  In addition to searching for the word “pandemic,” consider other related terms.  Pay close attention to how the data is visualized.  What do the visualizations say about the trends over time?  How is the trending topic different from the results in published books?  </a:t>
            </a:r>
          </a:p>
          <a:p>
            <a:pPr marL="0" indent="0">
              <a:buNone/>
            </a:pPr>
            <a:r>
              <a:rPr lang="en-US" sz="1200" b="1" dirty="0"/>
              <a:t>#For this R code focus on how to change components marked in blue</a:t>
            </a:r>
          </a:p>
          <a:p>
            <a:pPr marL="0" indent="0">
              <a:spcBef>
                <a:spcPts val="0"/>
              </a:spcBef>
              <a:buNone/>
            </a:pPr>
            <a:r>
              <a:rPr lang="en-US" sz="1200" dirty="0" err="1"/>
              <a:t>install.packages</a:t>
            </a:r>
            <a:r>
              <a:rPr lang="en-US" sz="1200" dirty="0"/>
              <a:t>("</a:t>
            </a:r>
            <a:r>
              <a:rPr lang="en-US" sz="1200" dirty="0" err="1"/>
              <a:t>ngramr</a:t>
            </a:r>
            <a:r>
              <a:rPr lang="en-US" sz="1200" dirty="0"/>
              <a:t>")</a:t>
            </a:r>
          </a:p>
          <a:p>
            <a:pPr marL="0" indent="0">
              <a:spcBef>
                <a:spcPts val="0"/>
              </a:spcBef>
              <a:buNone/>
            </a:pPr>
            <a:r>
              <a:rPr lang="en-US" sz="1200" dirty="0"/>
              <a:t>library(</a:t>
            </a:r>
            <a:r>
              <a:rPr lang="en-US" sz="1200" dirty="0" err="1"/>
              <a:t>ngramr</a:t>
            </a:r>
            <a:r>
              <a:rPr lang="en-US" sz="1200" dirty="0"/>
              <a:t>)</a:t>
            </a:r>
          </a:p>
          <a:p>
            <a:pPr marL="0" indent="0">
              <a:spcBef>
                <a:spcPts val="0"/>
              </a:spcBef>
              <a:buNone/>
            </a:pPr>
            <a:r>
              <a:rPr lang="en-US" sz="1200" dirty="0" err="1"/>
              <a:t>install.packages</a:t>
            </a:r>
            <a:r>
              <a:rPr lang="en-US" sz="1200" dirty="0"/>
              <a:t>("ggplot2")</a:t>
            </a:r>
          </a:p>
          <a:p>
            <a:pPr marL="0" indent="0">
              <a:spcBef>
                <a:spcPts val="0"/>
              </a:spcBef>
              <a:buNone/>
            </a:pPr>
            <a:r>
              <a:rPr lang="en-US" sz="1200" dirty="0"/>
              <a:t>library(ggplot2)</a:t>
            </a:r>
          </a:p>
          <a:p>
            <a:pPr marL="0" indent="0">
              <a:spcBef>
                <a:spcPts val="0"/>
              </a:spcBef>
              <a:buNone/>
            </a:pPr>
            <a:r>
              <a:rPr lang="en-US" sz="1200" dirty="0"/>
              <a:t>ng  &lt;- </a:t>
            </a:r>
            <a:r>
              <a:rPr lang="en-US" sz="1200" dirty="0" err="1"/>
              <a:t>ngram</a:t>
            </a:r>
            <a:r>
              <a:rPr lang="en-US" sz="1200" dirty="0"/>
              <a:t>(c("</a:t>
            </a:r>
            <a:r>
              <a:rPr lang="en-US" sz="1200" dirty="0">
                <a:solidFill>
                  <a:schemeClr val="accent1">
                    <a:lumMod val="75000"/>
                  </a:schemeClr>
                </a:solidFill>
              </a:rPr>
              <a:t>pandemic</a:t>
            </a:r>
            <a:r>
              <a:rPr lang="en-US" sz="1200" dirty="0"/>
              <a:t>", "</a:t>
            </a:r>
            <a:r>
              <a:rPr lang="en-US" sz="1200" dirty="0">
                <a:solidFill>
                  <a:schemeClr val="accent1">
                    <a:lumMod val="75000"/>
                  </a:schemeClr>
                </a:solidFill>
              </a:rPr>
              <a:t>outbreak</a:t>
            </a:r>
            <a:r>
              <a:rPr lang="en-US" sz="1200" dirty="0"/>
              <a:t>"), </a:t>
            </a:r>
            <a:r>
              <a:rPr lang="en-US" sz="1200" dirty="0" err="1"/>
              <a:t>year_start</a:t>
            </a:r>
            <a:r>
              <a:rPr lang="en-US" sz="1200" dirty="0"/>
              <a:t> = 1880)</a:t>
            </a:r>
          </a:p>
          <a:p>
            <a:pPr marL="0" indent="0">
              <a:spcBef>
                <a:spcPts val="0"/>
              </a:spcBef>
              <a:buNone/>
            </a:pPr>
            <a:r>
              <a:rPr lang="en-US" sz="1200" dirty="0"/>
              <a:t>p &lt;- </a:t>
            </a:r>
            <a:r>
              <a:rPr lang="en-US" sz="1200" dirty="0" err="1"/>
              <a:t>ggplot</a:t>
            </a:r>
            <a:r>
              <a:rPr lang="en-US" sz="1200" dirty="0"/>
              <a:t>(ng, </a:t>
            </a:r>
            <a:r>
              <a:rPr lang="en-US" sz="1200" dirty="0" err="1"/>
              <a:t>aes</a:t>
            </a:r>
            <a:r>
              <a:rPr lang="en-US" sz="1200" dirty="0"/>
              <a:t>(x=</a:t>
            </a:r>
            <a:r>
              <a:rPr lang="en-US" sz="1200" dirty="0">
                <a:solidFill>
                  <a:schemeClr val="accent1">
                    <a:lumMod val="75000"/>
                  </a:schemeClr>
                </a:solidFill>
              </a:rPr>
              <a:t>Year</a:t>
            </a:r>
            <a:r>
              <a:rPr lang="en-US" sz="1200" dirty="0"/>
              <a:t>, y=</a:t>
            </a:r>
            <a:r>
              <a:rPr lang="en-US" sz="1200" dirty="0">
                <a:solidFill>
                  <a:schemeClr val="accent1">
                    <a:lumMod val="75000"/>
                  </a:schemeClr>
                </a:solidFill>
              </a:rPr>
              <a:t>Frequency</a:t>
            </a:r>
            <a:r>
              <a:rPr lang="en-US" sz="1200" dirty="0"/>
              <a:t>, </a:t>
            </a:r>
            <a:r>
              <a:rPr lang="en-US" sz="1200" dirty="0" err="1"/>
              <a:t>colour</a:t>
            </a:r>
            <a:r>
              <a:rPr lang="en-US" sz="1200" dirty="0"/>
              <a:t>=Phrase)) + </a:t>
            </a:r>
            <a:r>
              <a:rPr lang="en-US" sz="1200" dirty="0" err="1"/>
              <a:t>geom_line</a:t>
            </a:r>
            <a:r>
              <a:rPr lang="en-US" sz="1200" dirty="0"/>
              <a:t>() +</a:t>
            </a:r>
          </a:p>
          <a:p>
            <a:pPr marL="0" indent="0">
              <a:spcBef>
                <a:spcPts val="0"/>
              </a:spcBef>
              <a:buNone/>
            </a:pPr>
            <a:r>
              <a:rPr lang="en-US" sz="1200" dirty="0"/>
              <a:t>  labs(title = "</a:t>
            </a:r>
            <a:r>
              <a:rPr lang="en-US" sz="1200" dirty="0">
                <a:solidFill>
                  <a:schemeClr val="accent1">
                    <a:lumMod val="75000"/>
                  </a:schemeClr>
                </a:solidFill>
              </a:rPr>
              <a:t>Comparing Freq. of Phrases about Pandemics</a:t>
            </a:r>
            <a:r>
              <a:rPr lang="en-US" sz="1200" dirty="0"/>
              <a:t>",</a:t>
            </a:r>
          </a:p>
          <a:p>
            <a:pPr marL="0" indent="0">
              <a:spcBef>
                <a:spcPts val="0"/>
              </a:spcBef>
              <a:buNone/>
            </a:pPr>
            <a:r>
              <a:rPr lang="en-US" sz="1200" dirty="0"/>
              <a:t>              caption = "</a:t>
            </a:r>
            <a:r>
              <a:rPr lang="en-US" sz="1200" dirty="0">
                <a:solidFill>
                  <a:schemeClr val="accent1">
                    <a:lumMod val="75000"/>
                  </a:schemeClr>
                </a:solidFill>
              </a:rPr>
              <a:t>Data source: Google </a:t>
            </a:r>
            <a:r>
              <a:rPr lang="en-US" sz="1200" dirty="0" err="1">
                <a:solidFill>
                  <a:schemeClr val="accent1">
                    <a:lumMod val="75000"/>
                  </a:schemeClr>
                </a:solidFill>
              </a:rPr>
              <a:t>Ngram</a:t>
            </a:r>
            <a:r>
              <a:rPr lang="en-US" sz="1200" dirty="0"/>
              <a:t>")</a:t>
            </a:r>
          </a:p>
          <a:p>
            <a:pPr marL="0" indent="0">
              <a:spcBef>
                <a:spcPts val="0"/>
              </a:spcBef>
              <a:buNone/>
            </a:pPr>
            <a:r>
              <a:rPr lang="en-US" sz="1200" dirty="0"/>
              <a:t>p &lt;- p + </a:t>
            </a:r>
            <a:r>
              <a:rPr lang="en-US" sz="1200" dirty="0" err="1"/>
              <a:t>theme_bw</a:t>
            </a:r>
            <a:r>
              <a:rPr lang="en-US" sz="1200" dirty="0"/>
              <a:t>()</a:t>
            </a:r>
          </a:p>
          <a:p>
            <a:pPr marL="0" indent="0">
              <a:spcBef>
                <a:spcPts val="0"/>
              </a:spcBef>
              <a:buNone/>
            </a:pPr>
            <a:r>
              <a:rPr lang="en-US" sz="1200" dirty="0"/>
              <a:t>p</a:t>
            </a:r>
          </a:p>
          <a:p>
            <a:pPr marL="0" indent="0">
              <a:buNone/>
            </a:pPr>
            <a:endParaRPr lang="en-US" sz="1200" b="1" dirty="0"/>
          </a:p>
          <a:p>
            <a:pPr marL="0" indent="0">
              <a:buNone/>
            </a:pPr>
            <a:r>
              <a:rPr lang="en-US" sz="1200" b="1" dirty="0"/>
              <a:t>What would you communicate about the visualized results? Consider your audience and the intent of the analysis.  </a:t>
            </a:r>
          </a:p>
          <a:p>
            <a:pPr marL="0" indent="0">
              <a:buNone/>
            </a:pPr>
            <a:endParaRPr lang="en-US" sz="1200" b="1" dirty="0"/>
          </a:p>
        </p:txBody>
      </p:sp>
    </p:spTree>
    <p:extLst>
      <p:ext uri="{BB962C8B-B14F-4D97-AF65-F5344CB8AC3E}">
        <p14:creationId xmlns:p14="http://schemas.microsoft.com/office/powerpoint/2010/main" val="3124413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72000"/>
          </a:schemeClr>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750AD-AEA2-4F23-9AE0-0B97D476FC05}"/>
              </a:ext>
            </a:extLst>
          </p:cNvPr>
          <p:cNvSpPr>
            <a:spLocks noGrp="1"/>
          </p:cNvSpPr>
          <p:nvPr>
            <p:ph type="title"/>
          </p:nvPr>
        </p:nvSpPr>
        <p:spPr>
          <a:xfrm>
            <a:off x="589560" y="856180"/>
            <a:ext cx="4560584" cy="1128068"/>
          </a:xfrm>
        </p:spPr>
        <p:txBody>
          <a:bodyPr anchor="ctr">
            <a:normAutofit/>
          </a:bodyPr>
          <a:lstStyle/>
          <a:p>
            <a:r>
              <a:rPr lang="en-US" sz="4000"/>
              <a:t>R and RMarkdown</a:t>
            </a:r>
          </a:p>
        </p:txBody>
      </p:sp>
      <p:grpSp>
        <p:nvGrpSpPr>
          <p:cNvPr id="27" name="Group 2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8" name="Rectangle 2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93C279-A8A4-4AB4-B8E3-89481471251F}"/>
              </a:ext>
            </a:extLst>
          </p:cNvPr>
          <p:cNvSpPr>
            <a:spLocks noGrp="1"/>
          </p:cNvSpPr>
          <p:nvPr>
            <p:ph idx="1"/>
          </p:nvPr>
        </p:nvSpPr>
        <p:spPr>
          <a:xfrm>
            <a:off x="590719" y="2330505"/>
            <a:ext cx="4559425" cy="1981453"/>
          </a:xfrm>
        </p:spPr>
        <p:txBody>
          <a:bodyPr anchor="ctr">
            <a:normAutofit/>
          </a:bodyPr>
          <a:lstStyle/>
          <a:p>
            <a:pPr marL="0" indent="0">
              <a:buNone/>
            </a:pPr>
            <a:r>
              <a:rPr lang="en-US" sz="1400" dirty="0"/>
              <a:t>R allows you to save your code and even format it as a finished Word or PowerPoint file through </a:t>
            </a:r>
            <a:r>
              <a:rPr lang="en-US" sz="1400" dirty="0" err="1"/>
              <a:t>RMarkdown</a:t>
            </a:r>
            <a:r>
              <a:rPr lang="en-US" sz="1400" dirty="0"/>
              <a:t>.  But, there are  upfront costs to setting up the </a:t>
            </a:r>
            <a:r>
              <a:rPr lang="en-US" sz="1400" dirty="0" err="1"/>
              <a:t>RMarkdown</a:t>
            </a:r>
            <a:r>
              <a:rPr lang="en-US" sz="1400" dirty="0"/>
              <a:t> file.  These upfront costs are absolutely worth it for the long-term users, but they may not be ideal for students starting out.</a:t>
            </a:r>
          </a:p>
          <a:p>
            <a:endParaRPr lang="en-US" sz="1300" dirty="0"/>
          </a:p>
        </p:txBody>
      </p:sp>
      <p:sp>
        <p:nvSpPr>
          <p:cNvPr id="33" name="Rectangle 3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297E3F3-E3EE-436A-AA4F-6BCF84755E18}"/>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l="28765" t="7148" r="-527" b="208"/>
          <a:stretch/>
        </p:blipFill>
        <p:spPr>
          <a:xfrm>
            <a:off x="5873189" y="740781"/>
            <a:ext cx="5654170" cy="5405376"/>
          </a:xfrm>
          <a:prstGeom prst="rect">
            <a:avLst/>
          </a:prstGeom>
          <a:ln w="38100" cap="sq">
            <a:solidFill>
              <a:srgbClr val="000000"/>
            </a:solidFill>
            <a:prstDash val="solid"/>
            <a:miter lim="800000"/>
          </a:ln>
          <a:effectLst>
            <a:outerShdw blurRad="50800" dist="38100" dir="19140000" algn="tl" rotWithShape="0">
              <a:srgbClr val="000000">
                <a:alpha val="43000"/>
              </a:srgbClr>
            </a:outerShdw>
          </a:effectLst>
        </p:spPr>
      </p:pic>
      <p:sp>
        <p:nvSpPr>
          <p:cNvPr id="6" name="Rectangle 5">
            <a:extLst>
              <a:ext uri="{FF2B5EF4-FFF2-40B4-BE49-F238E27FC236}">
                <a16:creationId xmlns:a16="http://schemas.microsoft.com/office/drawing/2014/main" id="{9DB7E1C6-62F6-4D42-9BD4-1E91CAA66AFA}"/>
              </a:ext>
            </a:extLst>
          </p:cNvPr>
          <p:cNvSpPr/>
          <p:nvPr/>
        </p:nvSpPr>
        <p:spPr>
          <a:xfrm>
            <a:off x="5804112" y="4403799"/>
            <a:ext cx="5654170" cy="1615827"/>
          </a:xfrm>
          <a:prstGeom prst="rect">
            <a:avLst/>
          </a:prstGeom>
        </p:spPr>
        <p:txBody>
          <a:bodyPr wrap="square">
            <a:spAutoFit/>
          </a:bodyPr>
          <a:lstStyle/>
          <a:p>
            <a:pPr marL="285750" indent="-285750">
              <a:buFont typeface="Arial" panose="020B0604020202020204" pitchFamily="34" charset="0"/>
              <a:buChar char="•"/>
            </a:pPr>
            <a:r>
              <a:rPr lang="en-US" sz="1500" b="1" dirty="0">
                <a:solidFill>
                  <a:schemeClr val="bg1"/>
                </a:solidFill>
              </a:rPr>
              <a:t>The upfront costs can be too high for many students.  </a:t>
            </a:r>
          </a:p>
          <a:p>
            <a:pPr lvl="1" algn="r"/>
            <a:r>
              <a:rPr lang="en-US" sz="900" b="1" dirty="0">
                <a:solidFill>
                  <a:schemeClr val="bg1"/>
                </a:solidFill>
              </a:rPr>
              <a:t>This makes total behavioral sense – if you are just learning something, you might not know if you are going to use it long-term.  You just want to try it out.  So right from the start might not be the right time to discuss the value of long-term investment.  At least not yet.  For some students it will feel like putting the cart ahead of the horse.  They don’t really know if they want to use R and instead of learning why they should, they are learning how to use it long-term.  The risk is that some students become disengaged.  </a:t>
            </a:r>
          </a:p>
          <a:p>
            <a:pPr marL="285750" indent="-285750">
              <a:buFont typeface="Arial" panose="020B0604020202020204" pitchFamily="34" charset="0"/>
              <a:buChar char="•"/>
            </a:pPr>
            <a:r>
              <a:rPr lang="en-US" sz="1500" b="1" dirty="0">
                <a:solidFill>
                  <a:schemeClr val="bg1"/>
                </a:solidFill>
                <a:latin typeface="Calibri   "/>
              </a:rPr>
              <a:t>This R training is different because it attempts to lower the initial startup costs to using R, which can stand in the way of learning.  </a:t>
            </a:r>
          </a:p>
        </p:txBody>
      </p:sp>
    </p:spTree>
    <p:extLst>
      <p:ext uri="{BB962C8B-B14F-4D97-AF65-F5344CB8AC3E}">
        <p14:creationId xmlns:p14="http://schemas.microsoft.com/office/powerpoint/2010/main" val="956593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5199994-21AE-49A2-BA0D-12E295989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4">
            <a:extLst>
              <a:ext uri="{FF2B5EF4-FFF2-40B4-BE49-F238E27FC236}">
                <a16:creationId xmlns:a16="http://schemas.microsoft.com/office/drawing/2014/main" id="{8BF1FCF4-B003-4436-B064-AFA5D00D7733}"/>
              </a:ext>
            </a:extLst>
          </p:cNvPr>
          <p:cNvSpPr>
            <a:spLocks noGrp="1"/>
          </p:cNvSpPr>
          <p:nvPr>
            <p:ph type="title"/>
          </p:nvPr>
        </p:nvSpPr>
        <p:spPr>
          <a:xfrm>
            <a:off x="6769570" y="530578"/>
            <a:ext cx="4771178" cy="1160110"/>
          </a:xfrm>
        </p:spPr>
        <p:txBody>
          <a:bodyPr>
            <a:normAutofit/>
          </a:bodyPr>
          <a:lstStyle/>
          <a:p>
            <a:r>
              <a:rPr lang="en-US"/>
              <a:t>Accountability</a:t>
            </a:r>
          </a:p>
        </p:txBody>
      </p:sp>
      <p:pic>
        <p:nvPicPr>
          <p:cNvPr id="34" name="Picture 33">
            <a:extLst>
              <a:ext uri="{FF2B5EF4-FFF2-40B4-BE49-F238E27FC236}">
                <a16:creationId xmlns:a16="http://schemas.microsoft.com/office/drawing/2014/main" id="{0CCDB446-B36B-4BD8-8EA5-D68DA776BEF8}"/>
              </a:ext>
            </a:extLst>
          </p:cNvPr>
          <p:cNvPicPr>
            <a:picLocks noChangeAspect="1"/>
          </p:cNvPicPr>
          <p:nvPr/>
        </p:nvPicPr>
        <p:blipFill rotWithShape="1">
          <a:blip r:embed="rId2"/>
          <a:srcRect l="19026" r="2" b="2"/>
          <a:stretch/>
        </p:blipFill>
        <p:spPr>
          <a:xfrm>
            <a:off x="838199" y="1130263"/>
            <a:ext cx="5440195" cy="4484584"/>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p:spPr>
      </p:pic>
      <p:sp>
        <p:nvSpPr>
          <p:cNvPr id="41" name="Arc 40">
            <a:extLst>
              <a:ext uri="{FF2B5EF4-FFF2-40B4-BE49-F238E27FC236}">
                <a16:creationId xmlns:a16="http://schemas.microsoft.com/office/drawing/2014/main" id="{A2C34835-4F79-4934-B151-D68E79764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alpha val="9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33" name="Content Placeholder 2">
            <a:extLst>
              <a:ext uri="{FF2B5EF4-FFF2-40B4-BE49-F238E27FC236}">
                <a16:creationId xmlns:a16="http://schemas.microsoft.com/office/drawing/2014/main" id="{4DDF6018-3956-4F2F-9900-22425CC6F7EF}"/>
              </a:ext>
            </a:extLst>
          </p:cNvPr>
          <p:cNvGraphicFramePr>
            <a:graphicFrameLocks noGrp="1"/>
          </p:cNvGraphicFramePr>
          <p:nvPr>
            <p:ph idx="1"/>
            <p:extLst>
              <p:ext uri="{D42A27DB-BD31-4B8C-83A1-F6EECF244321}">
                <p14:modId xmlns:p14="http://schemas.microsoft.com/office/powerpoint/2010/main" val="3244671911"/>
              </p:ext>
            </p:extLst>
          </p:nvPr>
        </p:nvGraphicFramePr>
        <p:xfrm>
          <a:off x="6769570" y="1825625"/>
          <a:ext cx="4771178" cy="4388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6654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DFF63F4-7A72-4E5F-80ED-06CED74DBEE0}"/>
              </a:ext>
            </a:extLst>
          </p:cNvPr>
          <p:cNvPicPr>
            <a:picLocks noChangeAspect="1"/>
          </p:cNvPicPr>
          <p:nvPr/>
        </p:nvPicPr>
        <p:blipFill rotWithShape="1">
          <a:blip r:embed="rId2"/>
          <a:srcRect l="13535"/>
          <a:stretch/>
        </p:blipFill>
        <p:spPr>
          <a:xfrm>
            <a:off x="1123357" y="3018327"/>
            <a:ext cx="3533985" cy="2728198"/>
          </a:xfrm>
          <a:prstGeom prst="rect">
            <a:avLst/>
          </a:prstGeom>
        </p:spPr>
      </p:pic>
      <p:sp>
        <p:nvSpPr>
          <p:cNvPr id="8" name="Title 1">
            <a:extLst>
              <a:ext uri="{FF2B5EF4-FFF2-40B4-BE49-F238E27FC236}">
                <a16:creationId xmlns:a16="http://schemas.microsoft.com/office/drawing/2014/main" id="{17F6CC5F-C4EC-44A1-8174-507D4AE63C56}"/>
              </a:ext>
            </a:extLst>
          </p:cNvPr>
          <p:cNvSpPr txBox="1">
            <a:spLocks/>
          </p:cNvSpPr>
          <p:nvPr/>
        </p:nvSpPr>
        <p:spPr>
          <a:xfrm>
            <a:off x="1123357" y="787400"/>
            <a:ext cx="3533985" cy="2230926"/>
          </a:xfrm>
          <a:prstGeom prst="rect">
            <a:avLst/>
          </a:prstGeom>
          <a:solidFill>
            <a:schemeClr val="accent3">
              <a:lumMod val="20000"/>
              <a:lumOff val="80000"/>
            </a:schemeClr>
          </a:solidFill>
          <a:ln w="1905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700" b="1" dirty="0">
                <a:solidFill>
                  <a:schemeClr val="tx2"/>
                </a:solidFill>
                <a:latin typeface="+mn-lt"/>
              </a:rPr>
              <a:t>Homework</a:t>
            </a:r>
            <a:r>
              <a:rPr lang="en-US" sz="2700" b="1" dirty="0">
                <a:solidFill>
                  <a:schemeClr val="tx2"/>
                </a:solidFill>
              </a:rPr>
              <a:t>:  </a:t>
            </a:r>
            <a:r>
              <a:rPr lang="en-US" sz="2700" b="1" i="1" dirty="0">
                <a:solidFill>
                  <a:schemeClr val="tx2"/>
                </a:solidFill>
              </a:rPr>
              <a:t>Pandemics</a:t>
            </a:r>
          </a:p>
          <a:p>
            <a:pPr>
              <a:spcAft>
                <a:spcPts val="600"/>
              </a:spcAft>
            </a:pPr>
            <a:endParaRPr lang="en-US" sz="2700" b="1" i="1" dirty="0">
              <a:solidFill>
                <a:schemeClr val="tx2"/>
              </a:solidFill>
            </a:endParaRPr>
          </a:p>
          <a:p>
            <a:pPr>
              <a:spcAft>
                <a:spcPts val="600"/>
              </a:spcAft>
            </a:pPr>
            <a:endParaRPr lang="en-US" sz="2700" b="1" i="1" dirty="0">
              <a:solidFill>
                <a:schemeClr val="tx2"/>
              </a:solidFill>
            </a:endParaRPr>
          </a:p>
          <a:p>
            <a:pPr>
              <a:spcAft>
                <a:spcPts val="600"/>
              </a:spcAft>
            </a:pPr>
            <a:endParaRPr lang="en-US" sz="2700" b="1" i="1" dirty="0">
              <a:solidFill>
                <a:schemeClr val="tx2"/>
              </a:solidFill>
            </a:endParaRPr>
          </a:p>
        </p:txBody>
      </p:sp>
      <p:sp>
        <p:nvSpPr>
          <p:cNvPr id="5" name="Right Triangle 4">
            <a:extLst>
              <a:ext uri="{FF2B5EF4-FFF2-40B4-BE49-F238E27FC236}">
                <a16:creationId xmlns:a16="http://schemas.microsoft.com/office/drawing/2014/main" id="{96DDD2C6-1717-420B-BDD6-83064F30F00B}"/>
              </a:ext>
            </a:extLst>
          </p:cNvPr>
          <p:cNvSpPr/>
          <p:nvPr/>
        </p:nvSpPr>
        <p:spPr>
          <a:xfrm rot="16200000">
            <a:off x="8622444" y="3269416"/>
            <a:ext cx="3200400" cy="3291842"/>
          </a:xfrm>
          <a:prstGeom prst="r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12006F6-E44F-4F5C-B015-F6529D75C5AB}"/>
              </a:ext>
            </a:extLst>
          </p:cNvPr>
          <p:cNvCxnSpPr>
            <a:cxnSpLocks/>
          </p:cNvCxnSpPr>
          <p:nvPr/>
        </p:nvCxnSpPr>
        <p:spPr>
          <a:xfrm>
            <a:off x="8656320" y="6231157"/>
            <a:ext cx="289050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3BE5F77A-12D2-4A77-9C4D-230CA32EA7D8}"/>
              </a:ext>
            </a:extLst>
          </p:cNvPr>
          <p:cNvCxnSpPr/>
          <p:nvPr/>
        </p:nvCxnSpPr>
        <p:spPr>
          <a:xfrm>
            <a:off x="11546827" y="3596640"/>
            <a:ext cx="0" cy="2634517"/>
          </a:xfrm>
          <a:prstGeom prst="line">
            <a:avLst/>
          </a:prstGeom>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A859BF50-D993-46B1-B3E8-258501079D6C}"/>
              </a:ext>
            </a:extLst>
          </p:cNvPr>
          <p:cNvSpPr/>
          <p:nvPr/>
        </p:nvSpPr>
        <p:spPr>
          <a:xfrm>
            <a:off x="1" y="0"/>
            <a:ext cx="62276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09C33CF5-901E-426A-9A81-E6371A9F99ED}"/>
              </a:ext>
            </a:extLst>
          </p:cNvPr>
          <p:cNvSpPr txBox="1">
            <a:spLocks/>
          </p:cNvSpPr>
          <p:nvPr/>
        </p:nvSpPr>
        <p:spPr>
          <a:xfrm>
            <a:off x="4946920" y="987001"/>
            <a:ext cx="5995836" cy="4880429"/>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Instructions for short-answer questions:  Please write in complete sentences.  The length of your answers to each sub-question should be approximately three sentences.  </a:t>
            </a:r>
          </a:p>
          <a:p>
            <a:pPr marL="514350" indent="-514350">
              <a:buFont typeface="+mj-lt"/>
              <a:buAutoNum type="arabicPeriod"/>
            </a:pPr>
            <a:r>
              <a:rPr lang="en-US" sz="2200" dirty="0"/>
              <a:t>This set of questions asks you to think about the accountability and accuracy of the data</a:t>
            </a:r>
          </a:p>
          <a:p>
            <a:pPr marL="1371600" lvl="2" indent="-457200">
              <a:buFont typeface="Arial" panose="020B0604020202020204" pitchFamily="34" charset="0"/>
              <a:buAutoNum type="alphaUcParenR"/>
            </a:pPr>
            <a:r>
              <a:rPr lang="en-US" sz="1800" dirty="0"/>
              <a:t>Reflecting back on the AI principles outlined by Facebook, Google and Microsoft considered earlier, who do you expect to get what, when and how (Laswell 1936) from the website? </a:t>
            </a:r>
          </a:p>
          <a:p>
            <a:pPr marL="1371600" lvl="2" indent="-457200">
              <a:buFont typeface="Arial" panose="020B0604020202020204" pitchFamily="34" charset="0"/>
              <a:buAutoNum type="alphaUcParenR"/>
            </a:pPr>
            <a:r>
              <a:rPr lang="en-US" sz="1800" dirty="0"/>
              <a:t>Doing research on Google </a:t>
            </a:r>
            <a:r>
              <a:rPr lang="en-US" sz="1800" dirty="0" err="1"/>
              <a:t>Ngrams</a:t>
            </a:r>
            <a:r>
              <a:rPr lang="en-US" sz="1800" dirty="0"/>
              <a:t> and Google Trends, what have you found about the accuracy of these approaches?  How sensitive to different cultures is accuracy of the data?</a:t>
            </a:r>
          </a:p>
          <a:p>
            <a:pPr marL="514350" indent="-514350">
              <a:buFont typeface="+mj-lt"/>
              <a:buAutoNum type="arabicPeriod"/>
            </a:pPr>
            <a:r>
              <a:rPr lang="en-US" sz="2200" dirty="0"/>
              <a:t>Evaluate a set of terms, words, phrases you select.  </a:t>
            </a:r>
          </a:p>
          <a:p>
            <a:pPr marL="1371600" lvl="2" indent="-457200">
              <a:buFont typeface="Arial" panose="020B0604020202020204" pitchFamily="34" charset="0"/>
              <a:buAutoNum type="alphaUcParenR"/>
            </a:pPr>
            <a:r>
              <a:rPr lang="en-US" sz="1800" dirty="0"/>
              <a:t>Present your visualizations (Google </a:t>
            </a:r>
            <a:r>
              <a:rPr lang="en-US" sz="1800" dirty="0" err="1"/>
              <a:t>Ngrams</a:t>
            </a:r>
            <a:r>
              <a:rPr lang="en-US" sz="1800" dirty="0"/>
              <a:t> and Google Trends) and the R code that generated them.  What do the visualizations (Google </a:t>
            </a:r>
            <a:r>
              <a:rPr lang="en-US" sz="1800" dirty="0" err="1"/>
              <a:t>Ngrams</a:t>
            </a:r>
            <a:r>
              <a:rPr lang="en-US" sz="1800" dirty="0"/>
              <a:t> and Google Trends) tell you about the use of the terms, phrases and words, at different time periods or at different places?  Is there a compelling insight you would want your audience to notice in the visualizations and what makes it compelling? </a:t>
            </a:r>
          </a:p>
          <a:p>
            <a:pPr marL="1371600" lvl="2" indent="-457200">
              <a:buFont typeface="Arial" panose="020B0604020202020204" pitchFamily="34" charset="0"/>
              <a:buAutoNum type="alphaUcParenR"/>
            </a:pPr>
            <a:r>
              <a:rPr lang="en-US" sz="1800" dirty="0"/>
              <a:t>Do the results inform your understanding of culture or society? Tell a good story.  </a:t>
            </a:r>
          </a:p>
          <a:p>
            <a:pPr marL="514350" indent="-514350">
              <a:buFont typeface="+mj-lt"/>
              <a:buAutoNum type="arabicPeriod"/>
            </a:pPr>
            <a:r>
              <a:rPr lang="en-US" sz="2200" dirty="0"/>
              <a:t>Did your analysis raise any concerns about the stewardship of the data and social science research?</a:t>
            </a:r>
          </a:p>
          <a:p>
            <a:pPr marL="0" indent="0">
              <a:buFont typeface="Arial" panose="020B0604020202020204" pitchFamily="34" charset="0"/>
              <a:buNone/>
            </a:pPr>
            <a:endParaRPr lang="en-US" sz="1200" dirty="0"/>
          </a:p>
        </p:txBody>
      </p:sp>
    </p:spTree>
    <p:extLst>
      <p:ext uri="{BB962C8B-B14F-4D97-AF65-F5344CB8AC3E}">
        <p14:creationId xmlns:p14="http://schemas.microsoft.com/office/powerpoint/2010/main" val="41670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DFF63F4-7A72-4E5F-80ED-06CED74DBEE0}"/>
              </a:ext>
            </a:extLst>
          </p:cNvPr>
          <p:cNvPicPr>
            <a:picLocks noChangeAspect="1"/>
          </p:cNvPicPr>
          <p:nvPr/>
        </p:nvPicPr>
        <p:blipFill rotWithShape="1">
          <a:blip r:embed="rId2"/>
          <a:srcRect l="13535"/>
          <a:stretch/>
        </p:blipFill>
        <p:spPr>
          <a:xfrm>
            <a:off x="1123357" y="3018327"/>
            <a:ext cx="3533985" cy="2728198"/>
          </a:xfrm>
          <a:prstGeom prst="rect">
            <a:avLst/>
          </a:prstGeom>
        </p:spPr>
      </p:pic>
      <p:sp>
        <p:nvSpPr>
          <p:cNvPr id="5" name="Right Triangle 4">
            <a:extLst>
              <a:ext uri="{FF2B5EF4-FFF2-40B4-BE49-F238E27FC236}">
                <a16:creationId xmlns:a16="http://schemas.microsoft.com/office/drawing/2014/main" id="{96DDD2C6-1717-420B-BDD6-83064F30F00B}"/>
              </a:ext>
            </a:extLst>
          </p:cNvPr>
          <p:cNvSpPr/>
          <p:nvPr/>
        </p:nvSpPr>
        <p:spPr>
          <a:xfrm rot="16200000">
            <a:off x="8622444" y="3269416"/>
            <a:ext cx="3200400" cy="3291842"/>
          </a:xfrm>
          <a:prstGeom prst="r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12006F6-E44F-4F5C-B015-F6529D75C5AB}"/>
              </a:ext>
            </a:extLst>
          </p:cNvPr>
          <p:cNvCxnSpPr>
            <a:cxnSpLocks/>
          </p:cNvCxnSpPr>
          <p:nvPr/>
        </p:nvCxnSpPr>
        <p:spPr>
          <a:xfrm>
            <a:off x="8656320" y="6231157"/>
            <a:ext cx="289050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3BE5F77A-12D2-4A77-9C4D-230CA32EA7D8}"/>
              </a:ext>
            </a:extLst>
          </p:cNvPr>
          <p:cNvCxnSpPr/>
          <p:nvPr/>
        </p:nvCxnSpPr>
        <p:spPr>
          <a:xfrm>
            <a:off x="11546827" y="3596640"/>
            <a:ext cx="0" cy="2634517"/>
          </a:xfrm>
          <a:prstGeom prst="line">
            <a:avLst/>
          </a:prstGeom>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A859BF50-D993-46B1-B3E8-258501079D6C}"/>
              </a:ext>
            </a:extLst>
          </p:cNvPr>
          <p:cNvSpPr/>
          <p:nvPr/>
        </p:nvSpPr>
        <p:spPr>
          <a:xfrm>
            <a:off x="1" y="0"/>
            <a:ext cx="62276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82270EB5-F44C-4F31-B78E-B657D022F877}"/>
              </a:ext>
            </a:extLst>
          </p:cNvPr>
          <p:cNvSpPr txBox="1">
            <a:spLocks/>
          </p:cNvSpPr>
          <p:nvPr/>
        </p:nvSpPr>
        <p:spPr>
          <a:xfrm>
            <a:off x="1123357" y="787400"/>
            <a:ext cx="3533985" cy="2230926"/>
          </a:xfrm>
          <a:prstGeom prst="rect">
            <a:avLst/>
          </a:prstGeom>
          <a:solidFill>
            <a:schemeClr val="accent3">
              <a:lumMod val="20000"/>
              <a:lumOff val="80000"/>
            </a:schemeClr>
          </a:solidFill>
          <a:ln w="19050">
            <a:no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700" b="1" dirty="0">
                <a:solidFill>
                  <a:schemeClr val="tx2"/>
                </a:solidFill>
                <a:latin typeface="+mn-lt"/>
              </a:rPr>
              <a:t>Homework (Advanced)</a:t>
            </a:r>
            <a:r>
              <a:rPr lang="en-US" sz="2700" b="1" dirty="0">
                <a:solidFill>
                  <a:schemeClr val="tx2"/>
                </a:solidFill>
              </a:rPr>
              <a:t>:  </a:t>
            </a:r>
            <a:r>
              <a:rPr lang="en-US" sz="2700" b="1" i="1" dirty="0">
                <a:solidFill>
                  <a:schemeClr val="tx2"/>
                </a:solidFill>
              </a:rPr>
              <a:t>Pandemics*</a:t>
            </a:r>
          </a:p>
          <a:p>
            <a:pPr>
              <a:spcAft>
                <a:spcPts val="600"/>
              </a:spcAft>
            </a:pPr>
            <a:endParaRPr lang="en-US" sz="2700" b="1" i="1" dirty="0">
              <a:solidFill>
                <a:schemeClr val="tx2"/>
              </a:solidFill>
            </a:endParaRPr>
          </a:p>
          <a:p>
            <a:pPr>
              <a:spcAft>
                <a:spcPts val="600"/>
              </a:spcAft>
            </a:pPr>
            <a:r>
              <a:rPr lang="en-US" sz="2700" b="1" i="1" dirty="0">
                <a:solidFill>
                  <a:schemeClr val="tx2"/>
                </a:solidFill>
              </a:rPr>
              <a:t>*For those with strong programming skills, please add this following problem to question number 2A:  Use * to unpack your terms/words/phrases?  Use additional google features to further the inquiry.  </a:t>
            </a:r>
          </a:p>
        </p:txBody>
      </p:sp>
      <p:sp>
        <p:nvSpPr>
          <p:cNvPr id="15" name="Content Placeholder 2">
            <a:extLst>
              <a:ext uri="{FF2B5EF4-FFF2-40B4-BE49-F238E27FC236}">
                <a16:creationId xmlns:a16="http://schemas.microsoft.com/office/drawing/2014/main" id="{E8EC5BBE-E4DC-4D26-9042-E689ADD19280}"/>
              </a:ext>
            </a:extLst>
          </p:cNvPr>
          <p:cNvSpPr txBox="1">
            <a:spLocks/>
          </p:cNvSpPr>
          <p:nvPr/>
        </p:nvSpPr>
        <p:spPr>
          <a:xfrm>
            <a:off x="4946920" y="987001"/>
            <a:ext cx="5995836" cy="4880429"/>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Instructions for short-answer questions:  Please write in complete sentences.  The length of your answers to each sub-question should be approximately three sentences.  </a:t>
            </a:r>
          </a:p>
          <a:p>
            <a:pPr marL="514350" indent="-514350">
              <a:buFont typeface="+mj-lt"/>
              <a:buAutoNum type="arabicPeriod"/>
            </a:pPr>
            <a:r>
              <a:rPr lang="en-US" sz="2200" dirty="0"/>
              <a:t>This set of questions asks you to think about the accountability and accuracy of the data</a:t>
            </a:r>
          </a:p>
          <a:p>
            <a:pPr marL="1371600" lvl="2" indent="-457200">
              <a:buFont typeface="Arial" panose="020B0604020202020204" pitchFamily="34" charset="0"/>
              <a:buAutoNum type="alphaUcParenR"/>
            </a:pPr>
            <a:r>
              <a:rPr lang="en-US" sz="1800" dirty="0"/>
              <a:t>Reflecting back on the AI principles outlined by Facebook, Google and Microsoft considered earlier, who do you expect to get what, when and how (Laswell 1936) from the website? </a:t>
            </a:r>
          </a:p>
          <a:p>
            <a:pPr marL="1371600" lvl="2" indent="-457200">
              <a:buFont typeface="Arial" panose="020B0604020202020204" pitchFamily="34" charset="0"/>
              <a:buAutoNum type="alphaUcParenR"/>
            </a:pPr>
            <a:r>
              <a:rPr lang="en-US" sz="1800" dirty="0"/>
              <a:t>Doing research on Google </a:t>
            </a:r>
            <a:r>
              <a:rPr lang="en-US" sz="1800" dirty="0" err="1"/>
              <a:t>Ngrams</a:t>
            </a:r>
            <a:r>
              <a:rPr lang="en-US" sz="1800" dirty="0"/>
              <a:t> and Google Trends, what have you found about the accuracy of these approaches? </a:t>
            </a:r>
          </a:p>
          <a:p>
            <a:pPr marL="514350" indent="-514350">
              <a:buFont typeface="+mj-lt"/>
              <a:buAutoNum type="arabicPeriod"/>
            </a:pPr>
            <a:r>
              <a:rPr lang="en-US" sz="2200" dirty="0"/>
              <a:t>Evaluate a set of terms, words, phrases you select.  </a:t>
            </a:r>
          </a:p>
          <a:p>
            <a:pPr marL="1371600" lvl="2" indent="-457200">
              <a:buFont typeface="Arial" panose="020B0604020202020204" pitchFamily="34" charset="0"/>
              <a:buAutoNum type="alphaUcParenR"/>
            </a:pPr>
            <a:r>
              <a:rPr lang="en-US" sz="1800" dirty="0"/>
              <a:t>Present your visualizations (Google </a:t>
            </a:r>
            <a:r>
              <a:rPr lang="en-US" sz="1800" dirty="0" err="1"/>
              <a:t>Ngrams</a:t>
            </a:r>
            <a:r>
              <a:rPr lang="en-US" sz="1800" dirty="0"/>
              <a:t> and Google Trends) and the R code that generated them.  What do the visualizations (Google </a:t>
            </a:r>
            <a:r>
              <a:rPr lang="en-US" sz="1800" dirty="0" err="1"/>
              <a:t>Ngrams</a:t>
            </a:r>
            <a:r>
              <a:rPr lang="en-US" sz="1800" dirty="0"/>
              <a:t> and Google Trends) tell you about the use of the terms, phrases and words, at different time periods or at different places?  Is there a compelling insight you would want your audience to notice in the visualizations and what makes it compelling? </a:t>
            </a:r>
          </a:p>
          <a:p>
            <a:pPr marL="1371600" lvl="2" indent="-457200">
              <a:buFont typeface="Arial" panose="020B0604020202020204" pitchFamily="34" charset="0"/>
              <a:buAutoNum type="alphaUcParenR"/>
            </a:pPr>
            <a:r>
              <a:rPr lang="en-US" sz="1800" dirty="0"/>
              <a:t>Do the results inform your understanding of culture or society?  Tell a good story.</a:t>
            </a:r>
          </a:p>
          <a:p>
            <a:pPr marL="514350" indent="-514350">
              <a:buFont typeface="+mj-lt"/>
              <a:buAutoNum type="arabicPeriod"/>
            </a:pPr>
            <a:r>
              <a:rPr lang="en-US" sz="2200" dirty="0"/>
              <a:t>Did your analysis raise any concerns about the stewardship of the data and social science research?</a:t>
            </a:r>
          </a:p>
          <a:p>
            <a:pPr marL="0" indent="0">
              <a:buFont typeface="Arial" panose="020B0604020202020204" pitchFamily="34" charset="0"/>
              <a:buNone/>
            </a:pPr>
            <a:endParaRPr lang="en-US" sz="1200" dirty="0"/>
          </a:p>
        </p:txBody>
      </p:sp>
    </p:spTree>
    <p:extLst>
      <p:ext uri="{BB962C8B-B14F-4D97-AF65-F5344CB8AC3E}">
        <p14:creationId xmlns:p14="http://schemas.microsoft.com/office/powerpoint/2010/main" val="531364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EB34C8A-03B7-491C-8E05-CB53770DECF1}"/>
              </a:ext>
            </a:extLst>
          </p:cNvPr>
          <p:cNvSpPr>
            <a:spLocks noGrp="1"/>
          </p:cNvSpPr>
          <p:nvPr>
            <p:ph type="title"/>
          </p:nvPr>
        </p:nvSpPr>
        <p:spPr>
          <a:xfrm>
            <a:off x="740664" y="731519"/>
            <a:ext cx="3017520" cy="3237579"/>
          </a:xfrm>
        </p:spPr>
        <p:txBody>
          <a:bodyPr>
            <a:normAutofit/>
          </a:bodyPr>
          <a:lstStyle/>
          <a:p>
            <a:r>
              <a:rPr lang="en-US" sz="3800" dirty="0">
                <a:solidFill>
                  <a:srgbClr val="FFFFFF"/>
                </a:solidFill>
              </a:rPr>
              <a:t>Homework Evaluation Rubric</a:t>
            </a:r>
            <a:r>
              <a:rPr lang="en-US" sz="2500" dirty="0">
                <a:solidFill>
                  <a:srgbClr val="FFFFFF"/>
                </a:solidFill>
              </a:rPr>
              <a:t>*</a:t>
            </a:r>
            <a:br>
              <a:rPr lang="en-US" sz="2800" dirty="0"/>
            </a:br>
            <a:endParaRPr lang="en-US" sz="2500" dirty="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B71D5D5-840C-44F9-8D55-328AE89C930D}"/>
              </a:ext>
            </a:extLst>
          </p:cNvPr>
          <p:cNvSpPr txBox="1">
            <a:spLocks/>
          </p:cNvSpPr>
          <p:nvPr/>
        </p:nvSpPr>
        <p:spPr>
          <a:xfrm>
            <a:off x="1388533" y="4289110"/>
            <a:ext cx="2492179" cy="1979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en-US" sz="1100" dirty="0">
                <a:solidFill>
                  <a:srgbClr val="FFFFFF"/>
                </a:solidFill>
                <a:latin typeface="Arial Narrow" panose="020B0606020202030204" pitchFamily="34" charset="0"/>
              </a:rPr>
              <a:t>*</a:t>
            </a:r>
            <a:r>
              <a:rPr lang="en-US" altLang="en-US" sz="1100" dirty="0">
                <a:solidFill>
                  <a:schemeClr val="bg1"/>
                </a:solidFill>
                <a:latin typeface="Arial Narrow" panose="020B0606020202030204" pitchFamily="34" charset="0"/>
                <a:ea typeface="Calibri" panose="020F0502020204030204" pitchFamily="34" charset="0"/>
              </a:rPr>
              <a:t>This slide is based on the materials developed for the 2019 Advanced Computing for Social Change Challenge sponsored by Extreme Science and Engineering Discovery Environment (XSEDE), Chicago, IL July 27 – August 31, 2019.</a:t>
            </a:r>
            <a:endParaRPr lang="en-US" sz="1100" dirty="0">
              <a:solidFill>
                <a:schemeClr val="bg1"/>
              </a:solidFill>
              <a:latin typeface="Arial Narrow" panose="020B0606020202030204" pitchFamily="34" charset="0"/>
            </a:endParaRPr>
          </a:p>
        </p:txBody>
      </p:sp>
      <p:sp>
        <p:nvSpPr>
          <p:cNvPr id="5" name="Rectangle 1">
            <a:extLst>
              <a:ext uri="{FF2B5EF4-FFF2-40B4-BE49-F238E27FC236}">
                <a16:creationId xmlns:a16="http://schemas.microsoft.com/office/drawing/2014/main" id="{9994C780-4E05-4654-95C4-3A4BF62006A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Table 10">
            <a:extLst>
              <a:ext uri="{FF2B5EF4-FFF2-40B4-BE49-F238E27FC236}">
                <a16:creationId xmlns:a16="http://schemas.microsoft.com/office/drawing/2014/main" id="{73F47D61-52F0-428C-97AC-014EFA8EC545}"/>
              </a:ext>
            </a:extLst>
          </p:cNvPr>
          <p:cNvGraphicFramePr>
            <a:graphicFrameLocks noGrp="1"/>
          </p:cNvGraphicFramePr>
          <p:nvPr>
            <p:extLst>
              <p:ext uri="{D42A27DB-BD31-4B8C-83A1-F6EECF244321}">
                <p14:modId xmlns:p14="http://schemas.microsoft.com/office/powerpoint/2010/main" val="3040823506"/>
              </p:ext>
            </p:extLst>
          </p:nvPr>
        </p:nvGraphicFramePr>
        <p:xfrm>
          <a:off x="4067944" y="317423"/>
          <a:ext cx="7873078" cy="6518031"/>
        </p:xfrm>
        <a:graphic>
          <a:graphicData uri="http://schemas.openxmlformats.org/drawingml/2006/table">
            <a:tbl>
              <a:tblPr bandRow="1">
                <a:tableStyleId>{5C22544A-7EE6-4342-B048-85BDC9FD1C3A}</a:tableStyleId>
              </a:tblPr>
              <a:tblGrid>
                <a:gridCol w="885054">
                  <a:extLst>
                    <a:ext uri="{9D8B030D-6E8A-4147-A177-3AD203B41FA5}">
                      <a16:colId xmlns:a16="http://schemas.microsoft.com/office/drawing/2014/main" val="2226215401"/>
                    </a:ext>
                  </a:extLst>
                </a:gridCol>
                <a:gridCol w="2812047">
                  <a:extLst>
                    <a:ext uri="{9D8B030D-6E8A-4147-A177-3AD203B41FA5}">
                      <a16:colId xmlns:a16="http://schemas.microsoft.com/office/drawing/2014/main" val="3487066208"/>
                    </a:ext>
                  </a:extLst>
                </a:gridCol>
                <a:gridCol w="2285597">
                  <a:extLst>
                    <a:ext uri="{9D8B030D-6E8A-4147-A177-3AD203B41FA5}">
                      <a16:colId xmlns:a16="http://schemas.microsoft.com/office/drawing/2014/main" val="40054663"/>
                    </a:ext>
                  </a:extLst>
                </a:gridCol>
                <a:gridCol w="1890380">
                  <a:extLst>
                    <a:ext uri="{9D8B030D-6E8A-4147-A177-3AD203B41FA5}">
                      <a16:colId xmlns:a16="http://schemas.microsoft.com/office/drawing/2014/main" val="2511114746"/>
                    </a:ext>
                  </a:extLst>
                </a:gridCol>
              </a:tblGrid>
              <a:tr h="166680">
                <a:tc>
                  <a:txBody>
                    <a:bodyPr/>
                    <a:lstStyle/>
                    <a:p>
                      <a:pPr marL="0" marR="0">
                        <a:spcBef>
                          <a:spcPts val="0"/>
                        </a:spcBef>
                        <a:spcAft>
                          <a:spcPts val="0"/>
                        </a:spcAft>
                      </a:pPr>
                      <a:r>
                        <a:rPr lang="en-US" sz="1100" dirty="0">
                          <a:effectLst/>
                        </a:rPr>
                        <a:t>Category</a:t>
                      </a:r>
                      <a:endParaRPr lang="en-US" sz="1100" dirty="0">
                        <a:effectLst/>
                        <a:latin typeface="Calibri" panose="020F0502020204030204" pitchFamily="34" charset="0"/>
                        <a:ea typeface="Calibri" panose="020F0502020204030204" pitchFamily="34" charset="0"/>
                      </a:endParaRPr>
                    </a:p>
                  </a:txBody>
                  <a:tcPr marL="43513" marR="43513"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100">
                          <a:effectLst/>
                        </a:rPr>
                        <a:t>Score of (2)</a:t>
                      </a:r>
                      <a:endParaRPr lang="en-US" sz="1100">
                        <a:effectLst/>
                        <a:latin typeface="Calibri" panose="020F0502020204030204" pitchFamily="34" charset="0"/>
                        <a:ea typeface="Calibri" panose="020F0502020204030204" pitchFamily="34" charset="0"/>
                      </a:endParaRPr>
                    </a:p>
                  </a:txBody>
                  <a:tcPr marL="43513" marR="43513"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100">
                          <a:effectLst/>
                        </a:rPr>
                        <a:t>Score of (1)</a:t>
                      </a:r>
                      <a:endParaRPr lang="en-US" sz="1100">
                        <a:effectLst/>
                        <a:latin typeface="Calibri" panose="020F0502020204030204" pitchFamily="34" charset="0"/>
                        <a:ea typeface="Calibri" panose="020F0502020204030204" pitchFamily="34" charset="0"/>
                      </a:endParaRPr>
                    </a:p>
                  </a:txBody>
                  <a:tcPr marL="43513" marR="43513"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100">
                          <a:effectLst/>
                        </a:rPr>
                        <a:t>Score of (0)</a:t>
                      </a:r>
                      <a:endParaRPr lang="en-US" sz="1100">
                        <a:effectLst/>
                        <a:latin typeface="Calibri" panose="020F0502020204030204" pitchFamily="34" charset="0"/>
                        <a:ea typeface="Calibri" panose="020F0502020204030204" pitchFamily="34" charset="0"/>
                      </a:endParaRPr>
                    </a:p>
                  </a:txBody>
                  <a:tcPr marL="43513" marR="43513"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66318486"/>
                  </a:ext>
                </a:extLst>
              </a:tr>
              <a:tr h="1218021">
                <a:tc>
                  <a:txBody>
                    <a:bodyPr/>
                    <a:lstStyle/>
                    <a:p>
                      <a:pPr marL="0" marR="0" algn="l">
                        <a:spcBef>
                          <a:spcPts val="0"/>
                        </a:spcBef>
                        <a:spcAft>
                          <a:spcPts val="0"/>
                        </a:spcAft>
                      </a:pPr>
                      <a:r>
                        <a:rPr lang="en-US" sz="1100" dirty="0">
                          <a:effectLst/>
                        </a:rPr>
                        <a:t>Data’s Ethical Component</a:t>
                      </a:r>
                    </a:p>
                    <a:p>
                      <a:pPr marL="0" marR="0" algn="l">
                        <a:spcBef>
                          <a:spcPts val="0"/>
                        </a:spcBef>
                        <a:spcAft>
                          <a:spcPts val="0"/>
                        </a:spcAft>
                      </a:pPr>
                      <a:r>
                        <a:rPr lang="en-US" sz="1100" dirty="0">
                          <a:effectLst/>
                        </a:rPr>
                        <a:t>(question 3) </a:t>
                      </a:r>
                      <a:endParaRPr lang="en-US" sz="1100" dirty="0">
                        <a:effectLst/>
                        <a:latin typeface="Calibri" panose="020F0502020204030204" pitchFamily="34" charset="0"/>
                        <a:ea typeface="Calibri" panose="020F0502020204030204" pitchFamily="34" charset="0"/>
                      </a:endParaRPr>
                    </a:p>
                  </a:txBody>
                  <a:tcPr marL="43513" marR="43513" marT="0" marB="0">
                    <a:lnL w="12700" cap="flat" cmpd="sng" algn="ctr">
                      <a:solidFill>
                        <a:schemeClr val="tx1"/>
                      </a:solidFill>
                      <a:prstDash val="solid"/>
                      <a:round/>
                      <a:headEnd type="none" w="med" len="med"/>
                      <a:tailEnd type="none" w="med" len="med"/>
                    </a:lnL>
                  </a:tcPr>
                </a:tc>
                <a:tc>
                  <a:txBody>
                    <a:bodyPr/>
                    <a:lstStyle/>
                    <a:p>
                      <a:pPr marL="0" marR="0">
                        <a:spcBef>
                          <a:spcPts val="0"/>
                        </a:spcBef>
                        <a:spcAft>
                          <a:spcPts val="0"/>
                        </a:spcAft>
                      </a:pPr>
                      <a:r>
                        <a:rPr lang="en-US" sz="1100" dirty="0">
                          <a:effectLst/>
                        </a:rPr>
                        <a:t>The discussion is firmly grounded in a critical understanding o</a:t>
                      </a:r>
                      <a:r>
                        <a:rPr lang="en-US" sz="1100" dirty="0">
                          <a:solidFill>
                            <a:schemeClr val="tx1"/>
                          </a:solidFill>
                          <a:effectLst/>
                        </a:rPr>
                        <a:t>f AI principles espoused by Microsoft/Facebook/Google. It details how accountability can be achieved and considers the influence of culture on data. The homework discusses data stewardship and connects it to data ethics. </a:t>
                      </a:r>
                      <a:endParaRPr lang="en-US" sz="1100" dirty="0">
                        <a:solidFill>
                          <a:schemeClr val="tx1"/>
                        </a:solidFill>
                        <a:effectLst/>
                        <a:latin typeface="Calibri" panose="020F0502020204030204" pitchFamily="34" charset="0"/>
                        <a:ea typeface="Calibri" panose="020F0502020204030204" pitchFamily="34" charset="0"/>
                      </a:endParaRPr>
                    </a:p>
                  </a:txBody>
                  <a:tcPr marL="43513" marR="43513" marT="0" marB="0"/>
                </a:tc>
                <a:tc>
                  <a:txBody>
                    <a:bodyPr/>
                    <a:lstStyle/>
                    <a:p>
                      <a:pPr marL="0" marR="0">
                        <a:spcBef>
                          <a:spcPts val="0"/>
                        </a:spcBef>
                        <a:spcAft>
                          <a:spcPts val="0"/>
                        </a:spcAft>
                      </a:pPr>
                      <a:r>
                        <a:rPr lang="en-US" sz="1100" dirty="0">
                          <a:effectLst/>
                        </a:rPr>
                        <a:t>The homework discusses data ethics but does not infer to specific details.</a:t>
                      </a:r>
                      <a:endParaRPr lang="en-US" sz="1100" dirty="0">
                        <a:effectLst/>
                        <a:latin typeface="Calibri" panose="020F0502020204030204" pitchFamily="34" charset="0"/>
                        <a:ea typeface="Calibri" panose="020F0502020204030204" pitchFamily="34" charset="0"/>
                      </a:endParaRPr>
                    </a:p>
                  </a:txBody>
                  <a:tcPr marL="43513" marR="43513" marT="0" marB="0"/>
                </a:tc>
                <a:tc>
                  <a:txBody>
                    <a:bodyPr/>
                    <a:lstStyle/>
                    <a:p>
                      <a:pPr marL="0" marR="0">
                        <a:spcBef>
                          <a:spcPts val="0"/>
                        </a:spcBef>
                        <a:spcAft>
                          <a:spcPts val="0"/>
                        </a:spcAft>
                      </a:pPr>
                      <a:r>
                        <a:rPr lang="en-US" sz="1100" dirty="0">
                          <a:effectLst/>
                        </a:rPr>
                        <a:t>The section or its major parts are missing.</a:t>
                      </a:r>
                    </a:p>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endParaRPr>
                    </a:p>
                  </a:txBody>
                  <a:tcPr marL="43513" marR="43513"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73662878"/>
                  </a:ext>
                </a:extLst>
              </a:tr>
              <a:tr h="579617">
                <a:tc>
                  <a:txBody>
                    <a:bodyPr/>
                    <a:lstStyle/>
                    <a:p>
                      <a:pPr marL="0" marR="0" algn="l">
                        <a:spcBef>
                          <a:spcPts val="0"/>
                        </a:spcBef>
                        <a:spcAft>
                          <a:spcPts val="0"/>
                        </a:spcAft>
                      </a:pPr>
                      <a:r>
                        <a:rPr lang="en-US" sz="1100" dirty="0">
                          <a:effectLst/>
                        </a:rPr>
                        <a:t>R skills (question 2A) </a:t>
                      </a:r>
                      <a:endParaRPr lang="en-US" sz="1100" dirty="0">
                        <a:effectLst/>
                        <a:latin typeface="Calibri" panose="020F0502020204030204" pitchFamily="34" charset="0"/>
                        <a:ea typeface="Calibri" panose="020F0502020204030204" pitchFamily="34" charset="0"/>
                      </a:endParaRPr>
                    </a:p>
                  </a:txBody>
                  <a:tcPr marL="43513" marR="43513" marT="0" marB="0">
                    <a:lnL w="12700" cap="flat" cmpd="sng" algn="ctr">
                      <a:solidFill>
                        <a:schemeClr val="tx1"/>
                      </a:solidFill>
                      <a:prstDash val="solid"/>
                      <a:round/>
                      <a:headEnd type="none" w="med" len="med"/>
                      <a:tailEnd type="none" w="med" len="med"/>
                    </a:lnL>
                  </a:tcPr>
                </a:tc>
                <a:tc>
                  <a:txBody>
                    <a:bodyPr/>
                    <a:lstStyle/>
                    <a:p>
                      <a:pPr marL="0" marR="0">
                        <a:spcBef>
                          <a:spcPts val="0"/>
                        </a:spcBef>
                        <a:spcAft>
                          <a:spcPts val="0"/>
                        </a:spcAft>
                      </a:pPr>
                      <a:r>
                        <a:rPr lang="en-US" sz="1100" dirty="0">
                          <a:effectLst/>
                        </a:rPr>
                        <a:t>The homework presents the R code behind the analysis.  The code is functional and demonstrates some ability to model data.  The code includes visualizations and all other components of required in the assignment.   </a:t>
                      </a:r>
                      <a:endParaRPr lang="en-US" sz="1100" dirty="0">
                        <a:effectLst/>
                        <a:latin typeface="Calibri" panose="020F0502020204030204" pitchFamily="34" charset="0"/>
                        <a:ea typeface="Calibri" panose="020F0502020204030204" pitchFamily="34" charset="0"/>
                      </a:endParaRPr>
                    </a:p>
                  </a:txBody>
                  <a:tcPr marL="43513" marR="43513" marT="0" marB="0"/>
                </a:tc>
                <a:tc>
                  <a:txBody>
                    <a:bodyPr/>
                    <a:lstStyle/>
                    <a:p>
                      <a:pPr marL="0" marR="0">
                        <a:spcBef>
                          <a:spcPts val="0"/>
                        </a:spcBef>
                        <a:spcAft>
                          <a:spcPts val="0"/>
                        </a:spcAft>
                      </a:pPr>
                      <a:r>
                        <a:rPr lang="en-US" sz="1100" dirty="0">
                          <a:effectLst/>
                        </a:rPr>
                        <a:t>The homework presents the R code, but the code is either not functional or it does not model the data.  The visualizations are incomplete or missing.</a:t>
                      </a:r>
                      <a:endParaRPr lang="en-US" sz="1100" dirty="0">
                        <a:effectLst/>
                        <a:latin typeface="Calibri" panose="020F0502020204030204" pitchFamily="34" charset="0"/>
                        <a:ea typeface="Calibri" panose="020F0502020204030204" pitchFamily="34" charset="0"/>
                      </a:endParaRPr>
                    </a:p>
                  </a:txBody>
                  <a:tcPr marL="43513" marR="43513" marT="0" marB="0"/>
                </a:tc>
                <a:tc>
                  <a:txBody>
                    <a:bodyPr/>
                    <a:lstStyle/>
                    <a:p>
                      <a:pPr marL="0" marR="0">
                        <a:spcBef>
                          <a:spcPts val="0"/>
                        </a:spcBef>
                        <a:spcAft>
                          <a:spcPts val="0"/>
                        </a:spcAft>
                      </a:pPr>
                      <a:r>
                        <a:rPr lang="en-US" sz="1100" dirty="0">
                          <a:effectLst/>
                        </a:rPr>
                        <a:t>The section or its major parts are missing.</a:t>
                      </a:r>
                    </a:p>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endParaRPr>
                    </a:p>
                  </a:txBody>
                  <a:tcPr marL="43513" marR="43513"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20587157"/>
                  </a:ext>
                </a:extLst>
              </a:tr>
              <a:tr h="1275158">
                <a:tc>
                  <a:txBody>
                    <a:bodyPr/>
                    <a:lstStyle/>
                    <a:p>
                      <a:pPr marL="0" marR="0" algn="l">
                        <a:spcBef>
                          <a:spcPts val="0"/>
                        </a:spcBef>
                        <a:spcAft>
                          <a:spcPts val="0"/>
                        </a:spcAft>
                      </a:pPr>
                      <a:r>
                        <a:rPr lang="en-US" sz="1200" dirty="0">
                          <a:effectLst/>
                        </a:rPr>
                        <a:t>Informed (question 1B)</a:t>
                      </a:r>
                      <a:endParaRPr lang="en-US" sz="1200" dirty="0">
                        <a:effectLst/>
                        <a:latin typeface="Calibri" panose="020F0502020204030204" pitchFamily="34" charset="0"/>
                        <a:ea typeface="Calibri" panose="020F0502020204030204" pitchFamily="34" charset="0"/>
                      </a:endParaRPr>
                    </a:p>
                  </a:txBody>
                  <a:tcPr marL="43513" marR="43513" marT="0" marB="0">
                    <a:lnL w="12700" cap="flat" cmpd="sng" algn="ctr">
                      <a:solidFill>
                        <a:schemeClr val="tx1"/>
                      </a:solidFill>
                      <a:prstDash val="solid"/>
                      <a:round/>
                      <a:headEnd type="none" w="med" len="med"/>
                      <a:tailEnd type="none" w="med" len="med"/>
                    </a:lnL>
                  </a:tcPr>
                </a:tc>
                <a:tc>
                  <a:txBody>
                    <a:bodyPr/>
                    <a:lstStyle/>
                    <a:p>
                      <a:pPr marL="0" marR="0">
                        <a:spcBef>
                          <a:spcPts val="0"/>
                        </a:spcBef>
                        <a:spcAft>
                          <a:spcPts val="0"/>
                        </a:spcAft>
                      </a:pPr>
                      <a:r>
                        <a:rPr lang="en-US" sz="1200" dirty="0">
                          <a:effectLst/>
                        </a:rPr>
                        <a:t>The homework discusses data accuracy. Students clearly articulate how they have specified accuracy and what sources they have relied on to evaluate data accuracy.  The cultural component of accuracy is evaluated.</a:t>
                      </a:r>
                      <a:endParaRPr lang="en-US" sz="1200" dirty="0">
                        <a:effectLst/>
                        <a:latin typeface="Calibri" panose="020F0502020204030204" pitchFamily="34" charset="0"/>
                        <a:ea typeface="Calibri" panose="020F0502020204030204" pitchFamily="34" charset="0"/>
                      </a:endParaRPr>
                    </a:p>
                  </a:txBody>
                  <a:tcPr marL="43513" marR="43513" marT="0" marB="0"/>
                </a:tc>
                <a:tc>
                  <a:txBody>
                    <a:bodyPr/>
                    <a:lstStyle/>
                    <a:p>
                      <a:pPr marL="0" marR="0">
                        <a:spcBef>
                          <a:spcPts val="0"/>
                        </a:spcBef>
                        <a:spcAft>
                          <a:spcPts val="0"/>
                        </a:spcAft>
                      </a:pPr>
                      <a:r>
                        <a:rPr lang="en-US" sz="1200" dirty="0">
                          <a:effectLst/>
                        </a:rPr>
                        <a:t>The homework discusses accuracy but does not offer clear evidence supporting it.  </a:t>
                      </a:r>
                      <a:endParaRPr lang="en-US" sz="1200" dirty="0">
                        <a:effectLst/>
                        <a:latin typeface="Calibri" panose="020F0502020204030204" pitchFamily="34" charset="0"/>
                        <a:ea typeface="Calibri" panose="020F0502020204030204" pitchFamily="34" charset="0"/>
                      </a:endParaRPr>
                    </a:p>
                  </a:txBody>
                  <a:tcPr marL="43513" marR="43513" marT="0" marB="0"/>
                </a:tc>
                <a:tc>
                  <a:txBody>
                    <a:bodyPr/>
                    <a:lstStyle/>
                    <a:p>
                      <a:pPr marL="0" marR="0">
                        <a:spcBef>
                          <a:spcPts val="0"/>
                        </a:spcBef>
                        <a:spcAft>
                          <a:spcPts val="0"/>
                        </a:spcAft>
                      </a:pPr>
                      <a:r>
                        <a:rPr lang="en-US" sz="1200" dirty="0">
                          <a:effectLst/>
                        </a:rPr>
                        <a:t>The section or its major parts are missing.</a:t>
                      </a:r>
                    </a:p>
                  </a:txBody>
                  <a:tcPr marL="43513" marR="43513"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73221809"/>
                  </a:ext>
                </a:extLst>
              </a:tr>
              <a:tr h="974417">
                <a:tc>
                  <a:txBody>
                    <a:bodyPr/>
                    <a:lstStyle/>
                    <a:p>
                      <a:pPr marL="0" marR="0" algn="l">
                        <a:spcBef>
                          <a:spcPts val="0"/>
                        </a:spcBef>
                        <a:spcAft>
                          <a:spcPts val="0"/>
                        </a:spcAft>
                      </a:pPr>
                      <a:r>
                        <a:rPr lang="en-US" sz="1200" dirty="0">
                          <a:effectLst/>
                        </a:rPr>
                        <a:t>Insightful</a:t>
                      </a:r>
                    </a:p>
                    <a:p>
                      <a:pPr marL="0" marR="0" algn="l">
                        <a:spcBef>
                          <a:spcPts val="0"/>
                        </a:spcBef>
                        <a:spcAft>
                          <a:spcPts val="0"/>
                        </a:spcAft>
                      </a:pPr>
                      <a:r>
                        <a:rPr lang="en-US" sz="1200" dirty="0">
                          <a:effectLst/>
                          <a:latin typeface="Calibri" panose="020F0502020204030204" pitchFamily="34" charset="0"/>
                          <a:ea typeface="Calibri" panose="020F0502020204030204" pitchFamily="34" charset="0"/>
                        </a:rPr>
                        <a:t>(question 2B)</a:t>
                      </a:r>
                    </a:p>
                  </a:txBody>
                  <a:tcPr marL="43513" marR="43513" marT="0" marB="0">
                    <a:lnL w="12700" cap="flat" cmpd="sng" algn="ctr">
                      <a:solidFill>
                        <a:schemeClr val="tx1"/>
                      </a:solidFill>
                      <a:prstDash val="solid"/>
                      <a:round/>
                      <a:headEnd type="none" w="med" len="med"/>
                      <a:tailEnd type="none" w="med" len="med"/>
                    </a:lnL>
                  </a:tcPr>
                </a:tc>
                <a:tc>
                  <a:txBody>
                    <a:bodyPr/>
                    <a:lstStyle/>
                    <a:p>
                      <a:pPr marL="0" marR="0">
                        <a:spcBef>
                          <a:spcPts val="0"/>
                        </a:spcBef>
                        <a:spcAft>
                          <a:spcPts val="0"/>
                        </a:spcAft>
                      </a:pPr>
                      <a:r>
                        <a:rPr lang="en-US" sz="1200" dirty="0">
                          <a:effectLst/>
                        </a:rPr>
                        <a:t>There is a well-thought-out story/explanation of how the visualizations can point us to a better understanding of culture or society.  The insights are communicated with support of a visualization.</a:t>
                      </a:r>
                      <a:endParaRPr lang="en-US" sz="1200" dirty="0">
                        <a:effectLst/>
                        <a:latin typeface="Calibri" panose="020F0502020204030204" pitchFamily="34" charset="0"/>
                        <a:ea typeface="Calibri" panose="020F0502020204030204" pitchFamily="34" charset="0"/>
                      </a:endParaRPr>
                    </a:p>
                  </a:txBody>
                  <a:tcPr marL="43513" marR="43513" marT="0" marB="0"/>
                </a:tc>
                <a:tc>
                  <a:txBody>
                    <a:bodyPr/>
                    <a:lstStyle/>
                    <a:p>
                      <a:pPr marL="0" marR="0">
                        <a:spcBef>
                          <a:spcPts val="0"/>
                        </a:spcBef>
                        <a:spcAft>
                          <a:spcPts val="0"/>
                        </a:spcAft>
                      </a:pPr>
                      <a:r>
                        <a:rPr lang="en-US" sz="1200" dirty="0">
                          <a:effectLst/>
                        </a:rPr>
                        <a:t>The homework reflets on the visualization but does not clearly explain how it informs our conclusions.  Or there is no well-thought-out explanation of the visualization.  Or there is no reference to the visualization.  </a:t>
                      </a:r>
                      <a:endParaRPr lang="en-US" sz="1200" dirty="0">
                        <a:effectLst/>
                        <a:latin typeface="Calibri" panose="020F0502020204030204" pitchFamily="34" charset="0"/>
                        <a:ea typeface="Calibri" panose="020F0502020204030204" pitchFamily="34" charset="0"/>
                      </a:endParaRPr>
                    </a:p>
                  </a:txBody>
                  <a:tcPr marL="43513" marR="43513" marT="0" marB="0"/>
                </a:tc>
                <a:tc>
                  <a:txBody>
                    <a:bodyPr/>
                    <a:lstStyle/>
                    <a:p>
                      <a:pPr marL="0" marR="0">
                        <a:spcBef>
                          <a:spcPts val="0"/>
                        </a:spcBef>
                        <a:spcAft>
                          <a:spcPts val="0"/>
                        </a:spcAft>
                      </a:pPr>
                      <a:r>
                        <a:rPr lang="en-US" sz="1200" dirty="0">
                          <a:effectLst/>
                        </a:rPr>
                        <a:t>The section or its major parts are missing.</a:t>
                      </a:r>
                    </a:p>
                  </a:txBody>
                  <a:tcPr marL="43513" marR="43513"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09785960"/>
                  </a:ext>
                </a:extLst>
              </a:tr>
              <a:tr h="1738852">
                <a:tc>
                  <a:txBody>
                    <a:bodyPr/>
                    <a:lstStyle/>
                    <a:p>
                      <a:pPr marL="0" marR="0" algn="l">
                        <a:spcBef>
                          <a:spcPts val="0"/>
                        </a:spcBef>
                        <a:spcAft>
                          <a:spcPts val="0"/>
                        </a:spcAft>
                      </a:pPr>
                      <a:r>
                        <a:rPr lang="en-US" sz="1200" dirty="0">
                          <a:effectLst/>
                        </a:rPr>
                        <a:t>Homework Organization (1A and others)</a:t>
                      </a:r>
                      <a:endParaRPr lang="en-US" sz="1200" dirty="0">
                        <a:effectLst/>
                        <a:latin typeface="Calibri" panose="020F0502020204030204" pitchFamily="34" charset="0"/>
                        <a:ea typeface="Calibri" panose="020F0502020204030204" pitchFamily="34" charset="0"/>
                      </a:endParaRPr>
                    </a:p>
                  </a:txBody>
                  <a:tcPr marL="43513" marR="43513"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The homework has an overarching framework grounded in the AI principles espoused by Microsoft/Facebook/Google.  The homework is organized, clear, and comprehensive. Students use professional and clear language.    </a:t>
                      </a:r>
                      <a:endParaRPr lang="en-US" sz="1200" dirty="0">
                        <a:effectLst/>
                        <a:latin typeface="Calibri" panose="020F0502020204030204" pitchFamily="34" charset="0"/>
                        <a:ea typeface="Calibri" panose="020F0502020204030204" pitchFamily="34" charset="0"/>
                      </a:endParaRPr>
                    </a:p>
                  </a:txBody>
                  <a:tcPr marL="43513" marR="43513" marT="0" marB="0">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spcBef>
                          <a:spcPts val="0"/>
                        </a:spcBef>
                        <a:spcAft>
                          <a:spcPts val="0"/>
                        </a:spcAft>
                      </a:pPr>
                      <a:r>
                        <a:rPr lang="en-US" sz="1200" dirty="0">
                          <a:effectLst/>
                        </a:rPr>
                        <a:t>The overarching framework is not present.  The homework could be more organized, clear, or comprehensive. </a:t>
                      </a:r>
                      <a:endParaRPr lang="en-US" sz="1200" kern="1200" dirty="0">
                        <a:solidFill>
                          <a:schemeClr val="dk1"/>
                        </a:solidFill>
                        <a:effectLst/>
                        <a:latin typeface="+mn-lt"/>
                        <a:ea typeface="+mn-ea"/>
                        <a:cs typeface="+mn-cs"/>
                      </a:endParaRPr>
                    </a:p>
                  </a:txBody>
                  <a:tcPr marL="43513" marR="43513" marT="0" marB="0">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n-lt"/>
                          <a:ea typeface="+mn-ea"/>
                          <a:cs typeface="+mn-cs"/>
                        </a:rPr>
                        <a:t>Either the section is missing, or the homework is not well organized, clear or comprehensive.   </a:t>
                      </a:r>
                    </a:p>
                  </a:txBody>
                  <a:tcPr marL="43513" marR="43513"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167822"/>
                  </a:ext>
                </a:extLst>
              </a:tr>
            </a:tbl>
          </a:graphicData>
        </a:graphic>
      </p:graphicFrame>
    </p:spTree>
    <p:extLst>
      <p:ext uri="{BB962C8B-B14F-4D97-AF65-F5344CB8AC3E}">
        <p14:creationId xmlns:p14="http://schemas.microsoft.com/office/powerpoint/2010/main" val="557757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413129-27F4-4F6A-8BB2-F27A0C00AB22}"/>
              </a:ext>
            </a:extLst>
          </p:cNvPr>
          <p:cNvSpPr/>
          <p:nvPr/>
        </p:nvSpPr>
        <p:spPr>
          <a:xfrm>
            <a:off x="0" y="0"/>
            <a:ext cx="3432641" cy="2361291"/>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9DE80F9-6249-449D-A28C-5647D80F1016}"/>
              </a:ext>
            </a:extLst>
          </p:cNvPr>
          <p:cNvSpPr/>
          <p:nvPr/>
        </p:nvSpPr>
        <p:spPr>
          <a:xfrm>
            <a:off x="3434284" y="7620"/>
            <a:ext cx="8756073" cy="236463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D3D856-A51B-4E20-8BA2-6C24214CA8F4}"/>
              </a:ext>
            </a:extLst>
          </p:cNvPr>
          <p:cNvSpPr>
            <a:spLocks noGrp="1"/>
          </p:cNvSpPr>
          <p:nvPr>
            <p:ph type="title"/>
          </p:nvPr>
        </p:nvSpPr>
        <p:spPr>
          <a:xfrm>
            <a:off x="350818" y="803561"/>
            <a:ext cx="2743364" cy="1703117"/>
          </a:xfrm>
        </p:spPr>
        <p:txBody>
          <a:bodyPr>
            <a:normAutofit/>
          </a:bodyPr>
          <a:lstStyle/>
          <a:p>
            <a:r>
              <a:rPr lang="en-US" sz="3500" b="1" dirty="0">
                <a:solidFill>
                  <a:schemeClr val="tx1">
                    <a:lumMod val="65000"/>
                    <a:lumOff val="35000"/>
                  </a:schemeClr>
                </a:solidFill>
                <a:latin typeface="Calibri  "/>
              </a:rPr>
              <a:t>Additional        Materials &amp; Sources</a:t>
            </a:r>
          </a:p>
        </p:txBody>
      </p:sp>
      <p:sp>
        <p:nvSpPr>
          <p:cNvPr id="10" name="Content Placeholder 9">
            <a:extLst>
              <a:ext uri="{FF2B5EF4-FFF2-40B4-BE49-F238E27FC236}">
                <a16:creationId xmlns:a16="http://schemas.microsoft.com/office/drawing/2014/main" id="{354B29F3-3E2F-414F-849A-1DCA406B8D0F}"/>
              </a:ext>
            </a:extLst>
          </p:cNvPr>
          <p:cNvSpPr>
            <a:spLocks noGrp="1"/>
          </p:cNvSpPr>
          <p:nvPr>
            <p:ph idx="1"/>
          </p:nvPr>
        </p:nvSpPr>
        <p:spPr>
          <a:xfrm>
            <a:off x="6212924" y="939425"/>
            <a:ext cx="5740400" cy="1690359"/>
          </a:xfrm>
        </p:spPr>
        <p:txBody>
          <a:bodyPr anchor="ctr">
            <a:normAutofit/>
          </a:bodyPr>
          <a:lstStyle/>
          <a:p>
            <a:pPr marL="0" indent="0" algn="r">
              <a:buNone/>
            </a:pPr>
            <a:r>
              <a:rPr lang="en-US" sz="2000" dirty="0">
                <a:solidFill>
                  <a:schemeClr val="bg2"/>
                </a:solidFill>
              </a:rPr>
              <a:t>For more information about </a:t>
            </a:r>
            <a:r>
              <a:rPr lang="en-US" sz="2000" dirty="0" err="1">
                <a:solidFill>
                  <a:schemeClr val="bg2"/>
                </a:solidFill>
              </a:rPr>
              <a:t>culturomics</a:t>
            </a:r>
            <a:r>
              <a:rPr lang="en-US" sz="2000" dirty="0">
                <a:solidFill>
                  <a:schemeClr val="bg2"/>
                </a:solidFill>
              </a:rPr>
              <a:t> see </a:t>
            </a:r>
            <a:r>
              <a:rPr lang="en-US" sz="2000">
                <a:solidFill>
                  <a:schemeClr val="bg2"/>
                </a:solidFill>
              </a:rPr>
              <a:t>the following:  </a:t>
            </a:r>
            <a:endParaRPr lang="en-US" sz="2000" dirty="0">
              <a:solidFill>
                <a:schemeClr val="bg2"/>
              </a:solidFill>
            </a:endParaRPr>
          </a:p>
        </p:txBody>
      </p:sp>
      <p:sp>
        <p:nvSpPr>
          <p:cNvPr id="20" name="Rectangle 19">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36855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263370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1929916A-FAB0-4073-BD5C-07905185B032}"/>
              </a:ext>
            </a:extLst>
          </p:cNvPr>
          <p:cNvGraphicFramePr>
            <a:graphicFrameLocks noGrp="1"/>
          </p:cNvGraphicFramePr>
          <p:nvPr>
            <p:extLst>
              <p:ext uri="{D42A27DB-BD31-4B8C-83A1-F6EECF244321}">
                <p14:modId xmlns:p14="http://schemas.microsoft.com/office/powerpoint/2010/main" val="4141499371"/>
              </p:ext>
            </p:extLst>
          </p:nvPr>
        </p:nvGraphicFramePr>
        <p:xfrm>
          <a:off x="2406650" y="2899197"/>
          <a:ext cx="7378700" cy="2832735"/>
        </p:xfrm>
        <a:graphic>
          <a:graphicData uri="http://schemas.openxmlformats.org/drawingml/2006/table">
            <a:tbl>
              <a:tblPr/>
              <a:tblGrid>
                <a:gridCol w="5906770">
                  <a:extLst>
                    <a:ext uri="{9D8B030D-6E8A-4147-A177-3AD203B41FA5}">
                      <a16:colId xmlns:a16="http://schemas.microsoft.com/office/drawing/2014/main" val="3620016475"/>
                    </a:ext>
                  </a:extLst>
                </a:gridCol>
                <a:gridCol w="1471930">
                  <a:extLst>
                    <a:ext uri="{9D8B030D-6E8A-4147-A177-3AD203B41FA5}">
                      <a16:colId xmlns:a16="http://schemas.microsoft.com/office/drawing/2014/main" val="3372120900"/>
                    </a:ext>
                  </a:extLst>
                </a:gridCol>
              </a:tblGrid>
              <a:tr h="200025">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Materials</a:t>
                      </a:r>
                    </a:p>
                  </a:txBody>
                  <a:tcPr marL="7620" marR="7620" marT="7620" marB="0" anchor="b">
                    <a:lnL>
                      <a:noFill/>
                    </a:lnL>
                    <a:lnR>
                      <a:noFill/>
                    </a:lnR>
                    <a:lnT>
                      <a:noFill/>
                    </a:lnT>
                    <a:lnB>
                      <a:noFill/>
                    </a:lnB>
                  </a:tcPr>
                </a:tc>
                <a:tc>
                  <a:txBody>
                    <a:bodyPr/>
                    <a:lstStyle/>
                    <a:p>
                      <a:pPr algn="l" fontAlgn="b"/>
                      <a:r>
                        <a:rPr lang="en-US" sz="1200" b="1" i="0" u="none" strike="noStrike">
                          <a:solidFill>
                            <a:srgbClr val="000000"/>
                          </a:solidFill>
                          <a:effectLst/>
                          <a:latin typeface="Calibri" panose="020F0502020204030204" pitchFamily="34" charset="0"/>
                        </a:rPr>
                        <a:t>Source</a:t>
                      </a:r>
                    </a:p>
                  </a:txBody>
                  <a:tcPr marL="7620" marR="7620" marT="7620" marB="0" anchor="b">
                    <a:lnL>
                      <a:noFill/>
                    </a:lnL>
                    <a:lnR>
                      <a:noFill/>
                    </a:lnR>
                    <a:lnT>
                      <a:noFill/>
                    </a:lnT>
                    <a:lnB>
                      <a:noFill/>
                    </a:lnB>
                  </a:tcPr>
                </a:tc>
                <a:extLst>
                  <a:ext uri="{0D108BD9-81ED-4DB2-BD59-A6C34878D82A}">
                    <a16:rowId xmlns:a16="http://schemas.microsoft.com/office/drawing/2014/main" val="1162285330"/>
                  </a:ext>
                </a:extLst>
              </a:tr>
              <a:tr h="200025">
                <a:tc>
                  <a:txBody>
                    <a:bodyPr/>
                    <a:lstStyle/>
                    <a:p>
                      <a:pPr algn="l" fontAlgn="b"/>
                      <a:r>
                        <a:rPr lang="en-US" sz="1200" b="0" i="0" u="none" strike="noStrike" dirty="0">
                          <a:solidFill>
                            <a:srgbClr val="000000"/>
                          </a:solidFill>
                          <a:effectLst/>
                          <a:latin typeface="Calibri" panose="020F0502020204030204" pitchFamily="34" charset="0"/>
                          <a:cs typeface="Calibri" panose="020F0502020204030204" pitchFamily="34" charset="0"/>
                        </a:rPr>
                        <a:t>“</a:t>
                      </a:r>
                      <a:r>
                        <a:rPr lang="en-US" sz="1200" b="0" i="0" u="none" strike="noStrike" dirty="0" err="1">
                          <a:solidFill>
                            <a:srgbClr val="000000"/>
                          </a:solidFill>
                          <a:effectLst/>
                          <a:latin typeface="Calibri" panose="020F0502020204030204" pitchFamily="34" charset="0"/>
                          <a:cs typeface="Calibri" panose="020F0502020204030204" pitchFamily="34" charset="0"/>
                        </a:rPr>
                        <a:t>Culturomics</a:t>
                      </a:r>
                      <a:r>
                        <a:rPr lang="en-US" sz="1200" b="0" i="0" u="none" strike="noStrike" dirty="0">
                          <a:solidFill>
                            <a:srgbClr val="000000"/>
                          </a:solidFill>
                          <a:effectLst/>
                          <a:latin typeface="Calibri" panose="020F0502020204030204" pitchFamily="34" charset="0"/>
                          <a:cs typeface="Calibri" panose="020F0502020204030204" pitchFamily="34" charset="0"/>
                        </a:rPr>
                        <a:t>.”  Accessed June 31, 2021.</a:t>
                      </a:r>
                    </a:p>
                  </a:txBody>
                  <a:tcPr marL="7620" marR="7620" marT="7620" marB="0" anchor="b">
                    <a:lnL>
                      <a:noFill/>
                    </a:lnL>
                    <a:lnR>
                      <a:noFill/>
                    </a:lnR>
                    <a:lnT>
                      <a:noFill/>
                    </a:lnT>
                    <a:lnB>
                      <a:noFill/>
                    </a:lnB>
                  </a:tcPr>
                </a:tc>
                <a:tc>
                  <a:txBody>
                    <a:bodyPr/>
                    <a:lstStyle/>
                    <a:p>
                      <a:pPr algn="l" fontAlgn="b"/>
                      <a:r>
                        <a:rPr lang="en-US" sz="1200" b="0" i="0" u="sng" strike="noStrike" dirty="0">
                          <a:solidFill>
                            <a:srgbClr val="0563C1"/>
                          </a:solidFill>
                          <a:effectLst/>
                          <a:latin typeface="Calibri" panose="020F0502020204030204" pitchFamily="34" charset="0"/>
                        </a:rPr>
                        <a:t>http://www.culturomics.org/</a:t>
                      </a:r>
                    </a:p>
                  </a:txBody>
                  <a:tcPr marL="7620" marR="7620" marT="7620" marB="0" anchor="b">
                    <a:lnL>
                      <a:noFill/>
                    </a:lnL>
                    <a:lnR>
                      <a:noFill/>
                    </a:lnR>
                    <a:lnT>
                      <a:noFill/>
                    </a:lnT>
                    <a:lnB>
                      <a:noFill/>
                    </a:lnB>
                  </a:tcPr>
                </a:tc>
                <a:extLst>
                  <a:ext uri="{0D108BD9-81ED-4DB2-BD59-A6C34878D82A}">
                    <a16:rowId xmlns:a16="http://schemas.microsoft.com/office/drawing/2014/main" val="1406483395"/>
                  </a:ext>
                </a:extLst>
              </a:tr>
              <a:tr h="200025">
                <a:tc>
                  <a:txBody>
                    <a:bodyPr/>
                    <a:lstStyle/>
                    <a:p>
                      <a:pPr marL="457200" indent="-457200" algn="l" fontAlgn="b"/>
                      <a:r>
                        <a:rPr lang="en-US" sz="1200" b="0" i="0" u="none" strike="noStrike" dirty="0">
                          <a:solidFill>
                            <a:srgbClr val="000000"/>
                          </a:solidFill>
                          <a:effectLst/>
                          <a:latin typeface="Calibri" panose="020F0502020204030204" pitchFamily="34" charset="0"/>
                          <a:cs typeface="Calibri" panose="020F0502020204030204" pitchFamily="34" charset="0"/>
                        </a:rPr>
                        <a:t>Michel, Jean-</a:t>
                      </a:r>
                      <a:r>
                        <a:rPr lang="en-US" sz="1200" b="0" i="0" u="none" strike="noStrike" dirty="0" err="1">
                          <a:solidFill>
                            <a:srgbClr val="000000"/>
                          </a:solidFill>
                          <a:effectLst/>
                          <a:latin typeface="Calibri" panose="020F0502020204030204" pitchFamily="34" charset="0"/>
                          <a:cs typeface="Calibri" panose="020F0502020204030204" pitchFamily="34" charset="0"/>
                        </a:rPr>
                        <a:t>Baptise</a:t>
                      </a:r>
                      <a:r>
                        <a:rPr lang="en-US" sz="1200" b="0" i="0" u="none" strike="noStrike" dirty="0">
                          <a:solidFill>
                            <a:srgbClr val="000000"/>
                          </a:solidFill>
                          <a:effectLst/>
                          <a:latin typeface="Calibri" panose="020F0502020204030204" pitchFamily="34" charset="0"/>
                          <a:cs typeface="Calibri" panose="020F0502020204030204" pitchFamily="34" charset="0"/>
                        </a:rPr>
                        <a:t>, Yuan </a:t>
                      </a:r>
                      <a:r>
                        <a:rPr lang="en-US" sz="1200" b="0" i="0" u="none" strike="noStrike" dirty="0" err="1">
                          <a:solidFill>
                            <a:srgbClr val="000000"/>
                          </a:solidFill>
                          <a:effectLst/>
                          <a:latin typeface="Calibri" panose="020F0502020204030204" pitchFamily="34" charset="0"/>
                          <a:cs typeface="Calibri" panose="020F0502020204030204" pitchFamily="34" charset="0"/>
                        </a:rPr>
                        <a:t>Kui</a:t>
                      </a:r>
                      <a:r>
                        <a:rPr lang="en-US" sz="1200" b="0" i="0" u="none" strike="noStrike" dirty="0">
                          <a:solidFill>
                            <a:srgbClr val="000000"/>
                          </a:solidFill>
                          <a:effectLst/>
                          <a:latin typeface="Calibri" panose="020F0502020204030204" pitchFamily="34" charset="0"/>
                          <a:cs typeface="Calibri" panose="020F0502020204030204" pitchFamily="34" charset="0"/>
                        </a:rPr>
                        <a:t> Shen, Aviva Presser Aiden, Adrian </a:t>
                      </a:r>
                      <a:r>
                        <a:rPr lang="en-US" sz="1200" b="0" i="0" u="none" strike="noStrike" dirty="0" err="1">
                          <a:solidFill>
                            <a:srgbClr val="000000"/>
                          </a:solidFill>
                          <a:effectLst/>
                          <a:latin typeface="Calibri" panose="020F0502020204030204" pitchFamily="34" charset="0"/>
                          <a:cs typeface="Calibri" panose="020F0502020204030204" pitchFamily="34" charset="0"/>
                        </a:rPr>
                        <a:t>Veres</a:t>
                      </a:r>
                      <a:r>
                        <a:rPr lang="en-US" sz="1200" b="0" i="0" u="none" strike="noStrike" dirty="0">
                          <a:solidFill>
                            <a:srgbClr val="000000"/>
                          </a:solidFill>
                          <a:effectLst/>
                          <a:latin typeface="Calibri" panose="020F0502020204030204" pitchFamily="34" charset="0"/>
                          <a:cs typeface="Calibri" panose="020F0502020204030204" pitchFamily="34" charset="0"/>
                        </a:rPr>
                        <a:t>, Matthew K. Gray, The Google Books Team, Joseph P. Pickett, Dale Hoiberg, Dan Clancy, Peter </a:t>
                      </a:r>
                      <a:r>
                        <a:rPr lang="en-US" sz="1200" b="0" i="0" u="none" strike="noStrike" dirty="0" err="1">
                          <a:solidFill>
                            <a:srgbClr val="000000"/>
                          </a:solidFill>
                          <a:effectLst/>
                          <a:latin typeface="Calibri" panose="020F0502020204030204" pitchFamily="34" charset="0"/>
                          <a:cs typeface="Calibri" panose="020F0502020204030204" pitchFamily="34" charset="0"/>
                        </a:rPr>
                        <a:t>Norvig</a:t>
                      </a:r>
                      <a:r>
                        <a:rPr lang="en-US" sz="1200" b="0" i="0" u="none" strike="noStrike" dirty="0">
                          <a:solidFill>
                            <a:srgbClr val="000000"/>
                          </a:solidFill>
                          <a:effectLst/>
                          <a:latin typeface="Calibri" panose="020F0502020204030204" pitchFamily="34" charset="0"/>
                          <a:cs typeface="Calibri" panose="020F0502020204030204" pitchFamily="34" charset="0"/>
                        </a:rPr>
                        <a:t>, Jon </a:t>
                      </a:r>
                      <a:r>
                        <a:rPr lang="en-US" sz="1200" b="0" i="0" u="none" strike="noStrike" dirty="0" err="1">
                          <a:solidFill>
                            <a:srgbClr val="000000"/>
                          </a:solidFill>
                          <a:effectLst/>
                          <a:latin typeface="Calibri" panose="020F0502020204030204" pitchFamily="34" charset="0"/>
                          <a:cs typeface="Calibri" panose="020F0502020204030204" pitchFamily="34" charset="0"/>
                        </a:rPr>
                        <a:t>Orwant</a:t>
                      </a:r>
                      <a:r>
                        <a:rPr lang="en-US" sz="1200" b="0" i="0" u="none" strike="noStrike" dirty="0">
                          <a:solidFill>
                            <a:srgbClr val="000000"/>
                          </a:solidFill>
                          <a:effectLst/>
                          <a:latin typeface="Calibri" panose="020F0502020204030204" pitchFamily="34" charset="0"/>
                          <a:cs typeface="Calibri" panose="020F0502020204030204" pitchFamily="34" charset="0"/>
                        </a:rPr>
                        <a:t>, Steven Pinker, Martin A. Nowak, and </a:t>
                      </a:r>
                      <a:r>
                        <a:rPr lang="en-US" sz="1200" b="0" i="0" u="none" strike="noStrike" dirty="0" err="1">
                          <a:solidFill>
                            <a:srgbClr val="000000"/>
                          </a:solidFill>
                          <a:effectLst/>
                          <a:latin typeface="Calibri" panose="020F0502020204030204" pitchFamily="34" charset="0"/>
                          <a:cs typeface="Calibri" panose="020F0502020204030204" pitchFamily="34" charset="0"/>
                        </a:rPr>
                        <a:t>Erez</a:t>
                      </a:r>
                      <a:r>
                        <a:rPr lang="en-US" sz="1200" b="0" i="0" u="none" strike="noStrike" dirty="0">
                          <a:solidFill>
                            <a:srgbClr val="000000"/>
                          </a:solidFill>
                          <a:effectLst/>
                          <a:latin typeface="Calibri" panose="020F0502020204030204" pitchFamily="34" charset="0"/>
                          <a:cs typeface="Calibri" panose="020F0502020204030204" pitchFamily="34" charset="0"/>
                        </a:rPr>
                        <a:t> Lieberman Aiden.  2011.  “Quantitative Analysis of Culture Using Millions of Digitized Books.”  </a:t>
                      </a:r>
                      <a:r>
                        <a:rPr lang="en-US" sz="1200" b="0" i="1" u="none" strike="noStrike" dirty="0">
                          <a:solidFill>
                            <a:srgbClr val="000000"/>
                          </a:solidFill>
                          <a:effectLst/>
                          <a:latin typeface="Calibri" panose="020F0502020204030204" pitchFamily="34" charset="0"/>
                          <a:cs typeface="Calibri" panose="020F0502020204030204" pitchFamily="34" charset="0"/>
                        </a:rPr>
                        <a:t>Science </a:t>
                      </a:r>
                      <a:r>
                        <a:rPr lang="en-US" sz="1200" b="0" i="0" u="none" strike="noStrike" dirty="0">
                          <a:solidFill>
                            <a:srgbClr val="000000"/>
                          </a:solidFill>
                          <a:effectLst/>
                          <a:latin typeface="Calibri" panose="020F0502020204030204" pitchFamily="34" charset="0"/>
                          <a:cs typeface="Calibri" panose="020F0502020204030204" pitchFamily="34" charset="0"/>
                        </a:rPr>
                        <a:t>331.</a:t>
                      </a:r>
                    </a:p>
                  </a:txBody>
                  <a:tcPr marL="7620" marR="7620" marT="7620" marB="0" anchor="b">
                    <a:lnL>
                      <a:noFill/>
                    </a:lnL>
                    <a:lnR>
                      <a:noFill/>
                    </a:lnR>
                    <a:lnT>
                      <a:noFill/>
                    </a:lnT>
                    <a:lnB>
                      <a:noFill/>
                    </a:lnB>
                  </a:tcPr>
                </a:tc>
                <a:tc>
                  <a:txBody>
                    <a:bodyPr/>
                    <a:lstStyle/>
                    <a:p>
                      <a:pPr algn="l" fontAlgn="b"/>
                      <a:r>
                        <a:rPr lang="en-US" sz="1200" b="0" i="0" u="sng" strike="noStrike" dirty="0">
                          <a:solidFill>
                            <a:srgbClr val="0563C1"/>
                          </a:solidFill>
                          <a:effectLst/>
                          <a:latin typeface="Calibri" panose="020F0502020204030204" pitchFamily="34" charset="0"/>
                        </a:rPr>
                        <a:t>https://science.sciencemag.org/content/331/6014/176</a:t>
                      </a:r>
                    </a:p>
                  </a:txBody>
                  <a:tcPr marL="7620" marR="7620" marT="7620" marB="0" anchor="b">
                    <a:lnL>
                      <a:noFill/>
                    </a:lnL>
                    <a:lnR>
                      <a:noFill/>
                    </a:lnR>
                    <a:lnT>
                      <a:noFill/>
                    </a:lnT>
                    <a:lnB>
                      <a:noFill/>
                    </a:lnB>
                  </a:tcPr>
                </a:tc>
                <a:extLst>
                  <a:ext uri="{0D108BD9-81ED-4DB2-BD59-A6C34878D82A}">
                    <a16:rowId xmlns:a16="http://schemas.microsoft.com/office/drawing/2014/main" val="3620973737"/>
                  </a:ext>
                </a:extLst>
              </a:tr>
              <a:tr h="200025">
                <a:tc>
                  <a:txBody>
                    <a:bodyPr/>
                    <a:lstStyle/>
                    <a:p>
                      <a:pPr marL="457200" indent="-457200" algn="l" fontAlgn="b"/>
                      <a:r>
                        <a:rPr lang="en-US" sz="1200" b="0" i="0" u="none" strike="noStrike" dirty="0">
                          <a:solidFill>
                            <a:srgbClr val="000000"/>
                          </a:solidFill>
                          <a:effectLst/>
                          <a:latin typeface="Calibri" panose="020F0502020204030204" pitchFamily="34" charset="0"/>
                          <a:cs typeface="Calibri" panose="020F0502020204030204" pitchFamily="34" charset="0"/>
                        </a:rPr>
                        <a:t>Lieberman, </a:t>
                      </a:r>
                      <a:r>
                        <a:rPr lang="en-US" sz="1200" b="0" i="0" u="none" strike="noStrike" dirty="0" err="1">
                          <a:solidFill>
                            <a:srgbClr val="000000"/>
                          </a:solidFill>
                          <a:effectLst/>
                          <a:latin typeface="Calibri" panose="020F0502020204030204" pitchFamily="34" charset="0"/>
                          <a:cs typeface="Calibri" panose="020F0502020204030204" pitchFamily="34" charset="0"/>
                        </a:rPr>
                        <a:t>Erez</a:t>
                      </a:r>
                      <a:r>
                        <a:rPr lang="en-US" sz="1200" b="0" i="0" u="none" strike="noStrike" dirty="0">
                          <a:solidFill>
                            <a:srgbClr val="000000"/>
                          </a:solidFill>
                          <a:effectLst/>
                          <a:latin typeface="Calibri" panose="020F0502020204030204" pitchFamily="34" charset="0"/>
                          <a:cs typeface="Calibri" panose="020F0502020204030204" pitchFamily="34" charset="0"/>
                        </a:rPr>
                        <a:t>, Jean-Baptiste Michel, Joe Jackson, Tina Tang, and Martin Nowak.  2007.  “Quantifying the Evolutionary Dynamics of Language.”  </a:t>
                      </a:r>
                      <a:r>
                        <a:rPr lang="en-US" sz="1200" b="0" i="1" u="none" strike="noStrike" dirty="0">
                          <a:solidFill>
                            <a:srgbClr val="000000"/>
                          </a:solidFill>
                          <a:effectLst/>
                          <a:latin typeface="Calibri" panose="020F0502020204030204" pitchFamily="34" charset="0"/>
                          <a:cs typeface="Calibri" panose="020F0502020204030204" pitchFamily="34" charset="0"/>
                        </a:rPr>
                        <a:t>Nature</a:t>
                      </a:r>
                      <a:r>
                        <a:rPr lang="en-US" sz="1200" b="0" i="0" u="none" strike="noStrike" dirty="0">
                          <a:solidFill>
                            <a:srgbClr val="000000"/>
                          </a:solidFill>
                          <a:effectLst/>
                          <a:latin typeface="Calibri" panose="020F0502020204030204" pitchFamily="34" charset="0"/>
                          <a:cs typeface="Calibri" panose="020F0502020204030204" pitchFamily="34" charset="0"/>
                        </a:rPr>
                        <a:t> 449.</a:t>
                      </a:r>
                    </a:p>
                  </a:txBody>
                  <a:tcPr marL="7620" marR="7620" marT="7620" marB="0" anchor="b">
                    <a:lnL>
                      <a:noFill/>
                    </a:lnL>
                    <a:lnR>
                      <a:noFill/>
                    </a:lnR>
                    <a:lnT>
                      <a:noFill/>
                    </a:lnT>
                    <a:lnB>
                      <a:noFill/>
                    </a:lnB>
                  </a:tcPr>
                </a:tc>
                <a:tc>
                  <a:txBody>
                    <a:bodyPr/>
                    <a:lstStyle/>
                    <a:p>
                      <a:pPr algn="l" fontAlgn="b"/>
                      <a:endParaRPr lang="en-US" sz="1200" b="0" i="0" u="sng" strike="noStrike" dirty="0">
                        <a:solidFill>
                          <a:srgbClr val="0563C1"/>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834048568"/>
                  </a:ext>
                </a:extLst>
              </a:tr>
              <a:tr h="200025">
                <a:tc>
                  <a:txBody>
                    <a:bodyPr/>
                    <a:lstStyle/>
                    <a:p>
                      <a:pPr algn="l" fontAlgn="b"/>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200" b="0" i="0" u="sng" strike="noStrike" dirty="0">
                        <a:solidFill>
                          <a:srgbClr val="0563C1"/>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719689315"/>
                  </a:ext>
                </a:extLst>
              </a:tr>
              <a:tr h="200025">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For examples of Google </a:t>
                      </a:r>
                      <a:r>
                        <a:rPr lang="en-US" sz="1200" b="1" i="0" u="none" strike="noStrike" dirty="0" err="1">
                          <a:solidFill>
                            <a:srgbClr val="000000"/>
                          </a:solidFill>
                          <a:effectLst/>
                          <a:latin typeface="Calibri" panose="020F0502020204030204" pitchFamily="34" charset="0"/>
                          <a:cs typeface="Calibri" panose="020F0502020204030204" pitchFamily="34" charset="0"/>
                        </a:rPr>
                        <a:t>Ngrams</a:t>
                      </a:r>
                      <a:r>
                        <a:rPr lang="en-US" sz="1200" b="1" i="0" u="none" strike="noStrike" dirty="0">
                          <a:solidFill>
                            <a:srgbClr val="000000"/>
                          </a:solidFill>
                          <a:effectLst/>
                          <a:latin typeface="Calibri" panose="020F0502020204030204" pitchFamily="34" charset="0"/>
                          <a:cs typeface="Calibri" panose="020F0502020204030204" pitchFamily="34" charset="0"/>
                        </a:rPr>
                        <a:t> in the social sciences see:</a:t>
                      </a:r>
                    </a:p>
                  </a:txBody>
                  <a:tcPr marL="7620" marR="7620" marT="7620" marB="0" anchor="b">
                    <a:lnL>
                      <a:noFill/>
                    </a:lnL>
                    <a:lnR>
                      <a:noFill/>
                    </a:lnR>
                    <a:lnT>
                      <a:noFill/>
                    </a:lnT>
                    <a:lnB>
                      <a:noFill/>
                    </a:lnB>
                  </a:tcPr>
                </a:tc>
                <a:tc>
                  <a:txBody>
                    <a:bodyPr/>
                    <a:lstStyle/>
                    <a:p>
                      <a:pPr algn="l" fontAlgn="b"/>
                      <a:endParaRPr lang="en-US" sz="1200" b="0" i="0" u="sng" strike="noStrike" dirty="0">
                        <a:solidFill>
                          <a:srgbClr val="0563C1"/>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043786454"/>
                  </a:ext>
                </a:extLst>
              </a:tr>
              <a:tr h="200025">
                <a:tc>
                  <a:txBody>
                    <a:bodyPr/>
                    <a:lstStyle/>
                    <a:p>
                      <a:pPr marL="457200" indent="-914400" algn="l" fontAlgn="b"/>
                      <a:r>
                        <a:rPr lang="en-US" sz="1200" b="0" i="0" u="none" strike="noStrike" dirty="0">
                          <a:solidFill>
                            <a:srgbClr val="000000"/>
                          </a:solidFill>
                          <a:effectLst/>
                          <a:latin typeface="Calibri" panose="020F0502020204030204" pitchFamily="34" charset="0"/>
                          <a:cs typeface="Calibri" panose="020F0502020204030204" pitchFamily="34" charset="0"/>
                        </a:rPr>
                        <a:t>Putnam, Robert D.  2020.  </a:t>
                      </a:r>
                      <a:r>
                        <a:rPr lang="en-US" sz="1200" b="0" i="1" u="none" strike="noStrike" dirty="0">
                          <a:solidFill>
                            <a:srgbClr val="000000"/>
                          </a:solidFill>
                          <a:effectLst/>
                          <a:latin typeface="Calibri" panose="020F0502020204030204" pitchFamily="34" charset="0"/>
                          <a:cs typeface="Calibri" panose="020F0502020204030204" pitchFamily="34" charset="0"/>
                        </a:rPr>
                        <a:t>The Upswing:  How America Came Together a Century Ago and How We Can Do It Again</a:t>
                      </a:r>
                      <a:r>
                        <a:rPr lang="en-US" sz="1200" b="0" i="0" u="none" strike="noStrike" dirty="0">
                          <a:solidFill>
                            <a:srgbClr val="000000"/>
                          </a:solidFill>
                          <a:effectLst/>
                          <a:latin typeface="Calibri" panose="020F0502020204030204" pitchFamily="34" charset="0"/>
                          <a:cs typeface="Calibri" panose="020F0502020204030204" pitchFamily="34" charset="0"/>
                        </a:rPr>
                        <a:t>.  New York, NY: Simon &amp; Schuster.</a:t>
                      </a:r>
                    </a:p>
                  </a:txBody>
                  <a:tcPr marL="7620" marR="7620" marT="7620" marB="0" anchor="b">
                    <a:lnL>
                      <a:noFill/>
                    </a:lnL>
                    <a:lnR>
                      <a:noFill/>
                    </a:lnR>
                    <a:lnT>
                      <a:noFill/>
                    </a:lnT>
                    <a:lnB>
                      <a:noFill/>
                    </a:lnB>
                  </a:tcPr>
                </a:tc>
                <a:tc>
                  <a:txBody>
                    <a:bodyPr/>
                    <a:lstStyle/>
                    <a:p>
                      <a:pPr algn="l" fontAlgn="b"/>
                      <a:endParaRPr lang="en-US" sz="1200" b="0" i="0" u="sng" strike="noStrike" dirty="0">
                        <a:solidFill>
                          <a:srgbClr val="0563C1"/>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654709023"/>
                  </a:ext>
                </a:extLst>
              </a:tr>
              <a:tr h="200025">
                <a:tc>
                  <a:txBody>
                    <a:bodyPr/>
                    <a:lstStyle/>
                    <a:p>
                      <a:pPr marL="457200" indent="-457200" algn="l" fontAlgn="b"/>
                      <a:r>
                        <a:rPr lang="en-US" sz="1200" b="0" i="0" u="none" strike="noStrike" dirty="0">
                          <a:solidFill>
                            <a:srgbClr val="000000"/>
                          </a:solidFill>
                          <a:effectLst/>
                          <a:latin typeface="Calibri" panose="020F0502020204030204" pitchFamily="34" charset="0"/>
                          <a:cs typeface="Calibri" panose="020F0502020204030204" pitchFamily="34" charset="0"/>
                        </a:rPr>
                        <a:t>Shiller, Robert J.  2020.  </a:t>
                      </a:r>
                      <a:r>
                        <a:rPr lang="en-US" sz="1200" b="0" i="1" u="none" strike="noStrike" dirty="0">
                          <a:solidFill>
                            <a:srgbClr val="000000"/>
                          </a:solidFill>
                          <a:effectLst/>
                          <a:latin typeface="Calibri" panose="020F0502020204030204" pitchFamily="34" charset="0"/>
                          <a:cs typeface="Calibri" panose="020F0502020204030204" pitchFamily="34" charset="0"/>
                        </a:rPr>
                        <a:t>Narrative Economics: How Stories Go Viral and Drive Major Economic Events.  </a:t>
                      </a:r>
                      <a:r>
                        <a:rPr lang="en-US" sz="1200" b="0" i="0" u="none" strike="noStrike" dirty="0">
                          <a:solidFill>
                            <a:srgbClr val="000000"/>
                          </a:solidFill>
                          <a:effectLst/>
                          <a:latin typeface="Calibri" panose="020F0502020204030204" pitchFamily="34" charset="0"/>
                          <a:cs typeface="Calibri" panose="020F0502020204030204" pitchFamily="34" charset="0"/>
                        </a:rPr>
                        <a:t>Princeton, NJ:  Princeton University Press.</a:t>
                      </a:r>
                      <a:endParaRPr lang="en-US" sz="1200" b="0" i="1"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200" b="0" i="0" u="sng" strike="noStrike" kern="1200" dirty="0">
                        <a:solidFill>
                          <a:srgbClr val="0563C1"/>
                        </a:solidFill>
                        <a:effectLst/>
                        <a:latin typeface="Calibri" panose="020F0502020204030204" pitchFamily="34" charset="0"/>
                        <a:ea typeface="+mn-ea"/>
                        <a:cs typeface="+mn-cs"/>
                      </a:endParaRPr>
                    </a:p>
                  </a:txBody>
                  <a:tcPr marL="7620" marR="7620" marT="7620" marB="0" anchor="b">
                    <a:lnL>
                      <a:noFill/>
                    </a:lnL>
                    <a:lnR>
                      <a:noFill/>
                    </a:lnR>
                    <a:lnT>
                      <a:noFill/>
                    </a:lnT>
                    <a:lnB>
                      <a:noFill/>
                    </a:lnB>
                  </a:tcPr>
                </a:tc>
                <a:extLst>
                  <a:ext uri="{0D108BD9-81ED-4DB2-BD59-A6C34878D82A}">
                    <a16:rowId xmlns:a16="http://schemas.microsoft.com/office/drawing/2014/main" val="725840729"/>
                  </a:ext>
                </a:extLst>
              </a:tr>
            </a:tbl>
          </a:graphicData>
        </a:graphic>
      </p:graphicFrame>
    </p:spTree>
    <p:extLst>
      <p:ext uri="{BB962C8B-B14F-4D97-AF65-F5344CB8AC3E}">
        <p14:creationId xmlns:p14="http://schemas.microsoft.com/office/powerpoint/2010/main" val="4199614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Rectangle 3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CA2718E-6AF8-47CB-A94E-C08866F79CFF}"/>
              </a:ext>
            </a:extLst>
          </p:cNvPr>
          <p:cNvSpPr>
            <a:spLocks noGrp="1"/>
          </p:cNvSpPr>
          <p:nvPr>
            <p:ph type="title"/>
          </p:nvPr>
        </p:nvSpPr>
        <p:spPr>
          <a:xfrm>
            <a:off x="1115568" y="548640"/>
            <a:ext cx="10168128" cy="1179576"/>
          </a:xfrm>
        </p:spPr>
        <p:txBody>
          <a:bodyPr>
            <a:normAutofit/>
          </a:bodyPr>
          <a:lstStyle/>
          <a:p>
            <a:r>
              <a:rPr lang="en-US" sz="4000" dirty="0"/>
              <a:t>Suggested as textbooks</a:t>
            </a:r>
          </a:p>
        </p:txBody>
      </p:sp>
      <p:sp>
        <p:nvSpPr>
          <p:cNvPr id="36" name="Rectangle 3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E4A4D7D-CE30-479B-9EB8-91D586A7D72D}"/>
              </a:ext>
            </a:extLst>
          </p:cNvPr>
          <p:cNvSpPr>
            <a:spLocks noGrp="1"/>
          </p:cNvSpPr>
          <p:nvPr>
            <p:ph idx="1"/>
          </p:nvPr>
        </p:nvSpPr>
        <p:spPr>
          <a:xfrm>
            <a:off x="1115568" y="2481943"/>
            <a:ext cx="10168128" cy="3695020"/>
          </a:xfrm>
        </p:spPr>
        <p:txBody>
          <a:bodyPr>
            <a:normAutofit/>
          </a:bodyPr>
          <a:lstStyle/>
          <a:p>
            <a:pPr marL="457200" indent="-1280160">
              <a:buNone/>
            </a:pPr>
            <a:r>
              <a:rPr lang="en-US" sz="1500" dirty="0"/>
              <a:t>Safiya Umoja Noble.  2018.  </a:t>
            </a:r>
            <a:r>
              <a:rPr lang="en-US" sz="1500" i="1" dirty="0"/>
              <a:t>Algorithms of Oppression: How Search Engines Reinforce Racism</a:t>
            </a:r>
            <a:r>
              <a:rPr lang="en-US" sz="1500" dirty="0"/>
              <a:t>.  New York: New York University Press. </a:t>
            </a:r>
          </a:p>
          <a:p>
            <a:pPr marL="457200" indent="-1280160">
              <a:buNone/>
            </a:pPr>
            <a:r>
              <a:rPr lang="en-US" sz="1500" dirty="0"/>
              <a:t>Cathy O’Neil. 2016. </a:t>
            </a:r>
            <a:r>
              <a:rPr lang="en-US" sz="1500" i="1" dirty="0"/>
              <a:t>Weapons of Math Destruction: How Big Data Increases Inequality and Threatens Democracy.  </a:t>
            </a:r>
            <a:r>
              <a:rPr lang="en-US" sz="1500" dirty="0"/>
              <a:t>New York, NY: Broadway Books.</a:t>
            </a:r>
          </a:p>
          <a:p>
            <a:pPr marL="457200" indent="-1280160">
              <a:buNone/>
            </a:pPr>
            <a:r>
              <a:rPr lang="en-US" sz="1500" dirty="0"/>
              <a:t>Brian Christian and Tom Griffiths. 2016. </a:t>
            </a:r>
            <a:r>
              <a:rPr lang="en-US" sz="1500" i="1" dirty="0"/>
              <a:t>Algorithms to Live By: The Computer Science of Human Decisions. </a:t>
            </a:r>
            <a:r>
              <a:rPr lang="en-US" sz="1500" dirty="0"/>
              <a:t>New York, NY: Henry Holt and Company, LLC. (C &amp; G)</a:t>
            </a:r>
          </a:p>
          <a:p>
            <a:pPr marL="457200" indent="-1280160">
              <a:buNone/>
            </a:pPr>
            <a:r>
              <a:rPr lang="en-US" sz="1500" dirty="0"/>
              <a:t>Jeffrey S. </a:t>
            </a:r>
            <a:r>
              <a:rPr lang="en-US" sz="1500" dirty="0" err="1"/>
              <a:t>Saltz</a:t>
            </a:r>
            <a:r>
              <a:rPr lang="en-US" sz="1500" dirty="0"/>
              <a:t> and Jeffrey M. Stanton.  2018.  </a:t>
            </a:r>
            <a:r>
              <a:rPr lang="en-US" sz="1500" i="1" dirty="0"/>
              <a:t>An Introduction to Data Science</a:t>
            </a:r>
            <a:r>
              <a:rPr lang="en-US" sz="1500" dirty="0"/>
              <a:t>.  Thousand Oaks, CA: Sage Publications, Inc. </a:t>
            </a:r>
          </a:p>
          <a:p>
            <a:pPr marL="457200" indent="-1280160">
              <a:buNone/>
            </a:pPr>
            <a:endParaRPr lang="en-US" sz="1500" dirty="0"/>
          </a:p>
          <a:p>
            <a:pPr marL="0" indent="0">
              <a:buNone/>
            </a:pPr>
            <a:r>
              <a:rPr lang="en-US" sz="1600" dirty="0">
                <a:latin typeface="Arial Narrow" panose="020B0606020202030204" pitchFamily="34" charset="0"/>
              </a:rPr>
              <a:t>I use these as textbooks:  </a:t>
            </a:r>
          </a:p>
          <a:p>
            <a:pPr lvl="1"/>
            <a:r>
              <a:rPr lang="en-US" sz="1600" dirty="0">
                <a:latin typeface="Arial Narrow" panose="020B0606020202030204" pitchFamily="34" charset="0"/>
              </a:rPr>
              <a:t>C &amp; G does not consider data ethics.  However, it highlights the practical, day-to-day benefits of thinking like a data scientist (without too many technicalities), which acts as a nice counterpoint to discussions of ethics when paired with the other two texts.  </a:t>
            </a:r>
          </a:p>
          <a:p>
            <a:pPr lvl="1"/>
            <a:r>
              <a:rPr lang="en-US" sz="1600" dirty="0">
                <a:latin typeface="Arial Narrow" panose="020B0606020202030204" pitchFamily="34" charset="0"/>
              </a:rPr>
              <a:t>The R textbook does not consider data ethics either and is not great – but it is the best I found.  </a:t>
            </a:r>
          </a:p>
        </p:txBody>
      </p:sp>
    </p:spTree>
    <p:extLst>
      <p:ext uri="{BB962C8B-B14F-4D97-AF65-F5344CB8AC3E}">
        <p14:creationId xmlns:p14="http://schemas.microsoft.com/office/powerpoint/2010/main" val="2775835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B606B9-1D70-4807-AF01-BA2BB96966EB}"/>
              </a:ext>
            </a:extLst>
          </p:cNvPr>
          <p:cNvSpPr>
            <a:spLocks noGrp="1"/>
          </p:cNvSpPr>
          <p:nvPr>
            <p:ph type="title"/>
          </p:nvPr>
        </p:nvSpPr>
        <p:spPr>
          <a:xfrm>
            <a:off x="1389278" y="1233241"/>
            <a:ext cx="4233480" cy="4064628"/>
          </a:xfrm>
        </p:spPr>
        <p:txBody>
          <a:bodyPr>
            <a:normAutofit/>
          </a:bodyPr>
          <a:lstStyle/>
          <a:p>
            <a:r>
              <a:rPr lang="en-US" dirty="0">
                <a:solidFill>
                  <a:srgbClr val="FFFFFF"/>
                </a:solidFill>
              </a:rPr>
              <a:t>Data Ethics Competency: Privacy*</a:t>
            </a:r>
          </a:p>
        </p:txBody>
      </p:sp>
      <p:sp>
        <p:nvSpPr>
          <p:cNvPr id="21" name="Freeform: Shape 2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9378949-D06E-4FE9-9767-C088A0075D7B}"/>
              </a:ext>
            </a:extLst>
          </p:cNvPr>
          <p:cNvSpPr>
            <a:spLocks noGrp="1"/>
          </p:cNvSpPr>
          <p:nvPr>
            <p:ph idx="1"/>
          </p:nvPr>
        </p:nvSpPr>
        <p:spPr>
          <a:xfrm>
            <a:off x="6096000" y="177553"/>
            <a:ext cx="5257799" cy="6427287"/>
          </a:xfrm>
        </p:spPr>
        <p:txBody>
          <a:bodyPr anchor="t">
            <a:normAutofit fontScale="92500" lnSpcReduction="10000"/>
          </a:bodyPr>
          <a:lstStyle/>
          <a:p>
            <a:pPr marL="0" indent="0">
              <a:buNone/>
            </a:pPr>
            <a:endParaRPr lang="en-US" sz="2000" dirty="0"/>
          </a:p>
          <a:p>
            <a:pPr marL="0" indent="0">
              <a:buNone/>
            </a:pPr>
            <a:r>
              <a:rPr lang="en-US" sz="2000" b="1" dirty="0"/>
              <a:t>Student Learning Outcomes (SLO): </a:t>
            </a:r>
            <a:r>
              <a:rPr lang="en-US" sz="2000" dirty="0"/>
              <a:t>Demonstrate awareness and begin to evaluate Big Tech AI Principles.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1700" dirty="0"/>
              <a:t>Discussion Point: What is the role of Big Tech AI Principles?</a:t>
            </a:r>
            <a:endParaRPr lang="en-US" sz="2000" dirty="0"/>
          </a:p>
          <a:p>
            <a:r>
              <a:rPr lang="en-US" sz="1700" dirty="0"/>
              <a:t>AI at Google: Our Principles </a:t>
            </a:r>
            <a:r>
              <a:rPr lang="en-US" sz="1700" dirty="0">
                <a:hlinkClick r:id="rId2"/>
              </a:rPr>
              <a:t>https://www.blog.google/technology/ai/ai-principles/</a:t>
            </a:r>
            <a:endParaRPr lang="en-US" sz="1700" dirty="0"/>
          </a:p>
          <a:p>
            <a:r>
              <a:rPr lang="en-US" sz="1700" dirty="0"/>
              <a:t>Microsoft AI: Responsible AI </a:t>
            </a:r>
            <a:r>
              <a:rPr lang="en-US" sz="1700" dirty="0">
                <a:hlinkClick r:id="rId3"/>
              </a:rPr>
              <a:t>https://www.microsoft.com/en-us/ai/responsible-ai?activetab=pivot1%3aprimaryr6</a:t>
            </a:r>
            <a:endParaRPr lang="en-US" sz="1700" dirty="0"/>
          </a:p>
          <a:p>
            <a:r>
              <a:rPr lang="en-US" sz="1700" dirty="0"/>
              <a:t>Facebook AI: Facebook’s Five Pillars of Responsible AI </a:t>
            </a:r>
            <a:r>
              <a:rPr lang="en-US" sz="1700" dirty="0">
                <a:hlinkClick r:id="rId4"/>
              </a:rPr>
              <a:t>https://ai.facebook.com/blog/facebooks-five-pillars-of-responsible-ai/</a:t>
            </a:r>
            <a:endParaRPr lang="en-US" sz="1700" dirty="0"/>
          </a:p>
          <a:p>
            <a:endParaRPr lang="en-US" sz="1700" dirty="0"/>
          </a:p>
          <a:p>
            <a:endParaRPr lang="en-US" sz="2000" u="sng" dirty="0"/>
          </a:p>
          <a:p>
            <a:pPr marL="0" indent="0" algn="r">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27" name="Freeform: Shape 2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6174CF74-216C-4696-B2CE-4D189A27E901}"/>
              </a:ext>
            </a:extLst>
          </p:cNvPr>
          <p:cNvSpPr/>
          <p:nvPr/>
        </p:nvSpPr>
        <p:spPr>
          <a:xfrm>
            <a:off x="7289065" y="1118941"/>
            <a:ext cx="1435834" cy="377851"/>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tx1"/>
                </a:solidFill>
              </a:rPr>
              <a:t>Homework: Data’s Ethical Component</a:t>
            </a:r>
            <a:endParaRPr lang="en-US" b="1" i="1" dirty="0"/>
          </a:p>
        </p:txBody>
      </p:sp>
      <p:sp>
        <p:nvSpPr>
          <p:cNvPr id="14" name="TextBox 13">
            <a:extLst>
              <a:ext uri="{FF2B5EF4-FFF2-40B4-BE49-F238E27FC236}">
                <a16:creationId xmlns:a16="http://schemas.microsoft.com/office/drawing/2014/main" id="{6D7A8B40-96BF-4DC5-99F2-E873B00BD254}"/>
              </a:ext>
            </a:extLst>
          </p:cNvPr>
          <p:cNvSpPr txBox="1"/>
          <p:nvPr/>
        </p:nvSpPr>
        <p:spPr>
          <a:xfrm>
            <a:off x="-55607" y="5918826"/>
            <a:ext cx="1577153" cy="938719"/>
          </a:xfrm>
          <a:prstGeom prst="rect">
            <a:avLst/>
          </a:prstGeom>
          <a:noFill/>
        </p:spPr>
        <p:txBody>
          <a:bodyPr wrap="square">
            <a:spAutoFit/>
          </a:bodyPr>
          <a:lstStyle/>
          <a:p>
            <a:pPr marL="0" indent="0">
              <a:buNone/>
            </a:pPr>
            <a:r>
              <a:rPr lang="en-US" sz="1100" dirty="0"/>
              <a:t>The advantages of teaching data ethics along with data science is that the two subjects become well integrated.  </a:t>
            </a:r>
          </a:p>
        </p:txBody>
      </p:sp>
    </p:spTree>
    <p:extLst>
      <p:ext uri="{BB962C8B-B14F-4D97-AF65-F5344CB8AC3E}">
        <p14:creationId xmlns:p14="http://schemas.microsoft.com/office/powerpoint/2010/main" val="3114866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B606B9-1D70-4807-AF01-BA2BB96966EB}"/>
              </a:ext>
            </a:extLst>
          </p:cNvPr>
          <p:cNvSpPr>
            <a:spLocks noGrp="1"/>
          </p:cNvSpPr>
          <p:nvPr>
            <p:ph type="title"/>
          </p:nvPr>
        </p:nvSpPr>
        <p:spPr>
          <a:xfrm>
            <a:off x="1389278" y="1233241"/>
            <a:ext cx="3240506" cy="4064628"/>
          </a:xfrm>
        </p:spPr>
        <p:txBody>
          <a:bodyPr>
            <a:normAutofit/>
          </a:bodyPr>
          <a:lstStyle/>
          <a:p>
            <a:r>
              <a:rPr lang="en-US" dirty="0">
                <a:solidFill>
                  <a:srgbClr val="FFFFFF"/>
                </a:solidFill>
              </a:rPr>
              <a:t>Data Science Competency: Data Visualization*</a:t>
            </a:r>
          </a:p>
        </p:txBody>
      </p:sp>
      <p:sp>
        <p:nvSpPr>
          <p:cNvPr id="31" name="Freeform: Shape 3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Content Placeholder 2">
            <a:extLst>
              <a:ext uri="{FF2B5EF4-FFF2-40B4-BE49-F238E27FC236}">
                <a16:creationId xmlns:a16="http://schemas.microsoft.com/office/drawing/2014/main" id="{DB313758-3B13-4162-8BF3-549A1FED7E0D}"/>
              </a:ext>
            </a:extLst>
          </p:cNvPr>
          <p:cNvSpPr txBox="1">
            <a:spLocks/>
          </p:cNvSpPr>
          <p:nvPr/>
        </p:nvSpPr>
        <p:spPr>
          <a:xfrm>
            <a:off x="6009216" y="597847"/>
            <a:ext cx="5257799" cy="5783960"/>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a:p>
            <a:pPr marL="0" indent="0">
              <a:buNone/>
            </a:pPr>
            <a:r>
              <a:rPr lang="en-US" sz="2000" b="1" dirty="0"/>
              <a:t>Student Learning Outcomes (SLO): </a:t>
            </a:r>
          </a:p>
          <a:p>
            <a:r>
              <a:rPr lang="en-US" sz="1800" dirty="0"/>
              <a:t>“Demonstrate </a:t>
            </a:r>
            <a:r>
              <a:rPr lang="en-US" sz="1800" b="1" i="1" dirty="0"/>
              <a:t>[</a:t>
            </a:r>
            <a:r>
              <a:rPr lang="en-US" sz="1800" b="1" i="1" u="sng" dirty="0"/>
              <a:t>some</a:t>
            </a:r>
            <a:r>
              <a:rPr lang="en-US" sz="1800" b="1" i="1" dirty="0"/>
              <a:t>] </a:t>
            </a:r>
            <a:r>
              <a:rPr lang="en-US" sz="1800" dirty="0"/>
              <a:t>ability to visualize data and extract insights  (IBM Analytics, 7).”  </a:t>
            </a:r>
            <a:r>
              <a:rPr lang="en-US" sz="1800" b="1" i="1" dirty="0"/>
              <a:t>Homework</a:t>
            </a:r>
          </a:p>
          <a:p>
            <a:pPr marL="0" indent="0">
              <a:buFont typeface="Arial" panose="020B0604020202020204" pitchFamily="34" charset="0"/>
              <a:buNone/>
            </a:pPr>
            <a:endParaRPr lang="en-US" sz="1800" dirty="0"/>
          </a:p>
          <a:p>
            <a:pPr marL="0" indent="0">
              <a:buFont typeface="Arial" panose="020B0604020202020204" pitchFamily="34" charset="0"/>
              <a:buNone/>
            </a:pPr>
            <a:endParaRPr lang="en-US" sz="1800" dirty="0"/>
          </a:p>
          <a:p>
            <a:pPr marL="0" indent="0">
              <a:buFont typeface="Arial" panose="020B0604020202020204" pitchFamily="34" charset="0"/>
              <a:buNone/>
            </a:pPr>
            <a:endParaRPr lang="en-US" sz="1800" dirty="0"/>
          </a:p>
          <a:p>
            <a:pPr marL="0" indent="0">
              <a:buFont typeface="Arial" panose="020B0604020202020204" pitchFamily="34" charset="0"/>
              <a:buNone/>
            </a:pPr>
            <a:endParaRPr lang="en-US" sz="1800" dirty="0"/>
          </a:p>
          <a:p>
            <a:pPr marL="0" indent="0">
              <a:buFont typeface="Arial" panose="020B0604020202020204" pitchFamily="34" charset="0"/>
              <a:buNone/>
            </a:pPr>
            <a:endParaRPr lang="en-US" sz="1800" dirty="0"/>
          </a:p>
          <a:p>
            <a:pPr marL="0" indent="0">
              <a:buFont typeface="Arial" panose="020B0604020202020204" pitchFamily="34" charset="0"/>
              <a:buNone/>
            </a:pPr>
            <a:endParaRPr lang="en-US" sz="1800" dirty="0"/>
          </a:p>
          <a:p>
            <a:pPr marL="0" indent="0">
              <a:buFont typeface="Arial" panose="020B0604020202020204" pitchFamily="34" charset="0"/>
              <a:buNone/>
            </a:pPr>
            <a:endParaRPr lang="en-US" sz="1800" dirty="0"/>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Discussion Point:  Is data visualization just about insight sharing? Can data visualization help with analysis?</a:t>
            </a:r>
          </a:p>
          <a:p>
            <a:pPr marL="0" indent="0" algn="r">
              <a:buNone/>
            </a:pPr>
            <a:r>
              <a:rPr lang="en-US" sz="1800" b="1" dirty="0"/>
              <a:t>*IBM Analytics.  </a:t>
            </a:r>
            <a:r>
              <a:rPr lang="en-US" sz="1800" dirty="0"/>
              <a:t>“The Data Science Skills Competency Model: A Blueprint for the Growing Data Scientist Profession.” International Business Machines (IBM) Corporation. </a:t>
            </a:r>
            <a:r>
              <a:rPr lang="en-US" sz="1800" dirty="0">
                <a:hlinkClick r:id="rId2"/>
              </a:rPr>
              <a:t>www.ibm.com/downloads/cas/7109RLQM</a:t>
            </a:r>
            <a:endParaRPr lang="en-US" sz="1800" dirty="0"/>
          </a:p>
          <a:p>
            <a:pPr marL="0" indent="0" algn="r">
              <a:buNone/>
            </a:pPr>
            <a:endParaRPr lang="en-US" sz="1800" dirty="0"/>
          </a:p>
          <a:p>
            <a:pPr marL="0" indent="0" algn="r">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p:txBody>
      </p:sp>
      <p:sp>
        <p:nvSpPr>
          <p:cNvPr id="7" name="Rectangle 6">
            <a:extLst>
              <a:ext uri="{FF2B5EF4-FFF2-40B4-BE49-F238E27FC236}">
                <a16:creationId xmlns:a16="http://schemas.microsoft.com/office/drawing/2014/main" id="{AD2A7A4A-05E0-4D86-9C89-7FE576D68785}"/>
              </a:ext>
            </a:extLst>
          </p:cNvPr>
          <p:cNvSpPr/>
          <p:nvPr/>
        </p:nvSpPr>
        <p:spPr>
          <a:xfrm>
            <a:off x="9464538" y="1588577"/>
            <a:ext cx="1062838" cy="154982"/>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7266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B606B9-1D70-4807-AF01-BA2BB96966EB}"/>
              </a:ext>
            </a:extLst>
          </p:cNvPr>
          <p:cNvSpPr>
            <a:spLocks noGrp="1"/>
          </p:cNvSpPr>
          <p:nvPr>
            <p:ph type="title"/>
          </p:nvPr>
        </p:nvSpPr>
        <p:spPr>
          <a:xfrm>
            <a:off x="1389277" y="1233241"/>
            <a:ext cx="3712111" cy="4064628"/>
          </a:xfrm>
        </p:spPr>
        <p:txBody>
          <a:bodyPr>
            <a:normAutofit/>
          </a:bodyPr>
          <a:lstStyle/>
          <a:p>
            <a:r>
              <a:rPr lang="en-US" dirty="0">
                <a:solidFill>
                  <a:srgbClr val="FFFFFF"/>
                </a:solidFill>
              </a:rPr>
              <a:t>XSEDE Data Driven Competencies*</a:t>
            </a:r>
          </a:p>
        </p:txBody>
      </p:sp>
      <p:sp>
        <p:nvSpPr>
          <p:cNvPr id="31" name="Freeform: Shape 3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Content Placeholder 2">
            <a:extLst>
              <a:ext uri="{FF2B5EF4-FFF2-40B4-BE49-F238E27FC236}">
                <a16:creationId xmlns:a16="http://schemas.microsoft.com/office/drawing/2014/main" id="{DB313758-3B13-4162-8BF3-549A1FED7E0D}"/>
              </a:ext>
            </a:extLst>
          </p:cNvPr>
          <p:cNvSpPr txBox="1">
            <a:spLocks/>
          </p:cNvSpPr>
          <p:nvPr/>
        </p:nvSpPr>
        <p:spPr>
          <a:xfrm>
            <a:off x="6374363" y="265589"/>
            <a:ext cx="4619938" cy="57839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Student Learning Outcomes (SLO): </a:t>
            </a:r>
          </a:p>
          <a:p>
            <a:pPr marL="0" indent="0">
              <a:buNone/>
            </a:pPr>
            <a:endParaRPr lang="en-US" sz="1400" dirty="0"/>
          </a:p>
          <a:p>
            <a:pPr marL="0" indent="0">
              <a:buNone/>
            </a:pPr>
            <a:r>
              <a:rPr lang="en-US" sz="1400" dirty="0"/>
              <a:t>Students will [begin to] create a conceptual model: Define </a:t>
            </a:r>
            <a:r>
              <a:rPr lang="en-US" sz="1400" dirty="0" err="1"/>
              <a:t>SciVis</a:t>
            </a:r>
            <a:r>
              <a:rPr lang="en-US" sz="1400" dirty="0"/>
              <a:t> needs; Relationships to human visualization; Basic techniques:*</a:t>
            </a:r>
          </a:p>
          <a:p>
            <a:pPr marL="0" indent="0">
              <a:buNone/>
            </a:pPr>
            <a:endParaRPr lang="en-US" sz="48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p:txBody>
      </p:sp>
      <p:sp>
        <p:nvSpPr>
          <p:cNvPr id="3" name="Rectangle 2">
            <a:extLst>
              <a:ext uri="{FF2B5EF4-FFF2-40B4-BE49-F238E27FC236}">
                <a16:creationId xmlns:a16="http://schemas.microsoft.com/office/drawing/2014/main" id="{588685BA-04FD-47E4-8DDB-0EB78FFDECF6}"/>
              </a:ext>
            </a:extLst>
          </p:cNvPr>
          <p:cNvSpPr/>
          <p:nvPr/>
        </p:nvSpPr>
        <p:spPr>
          <a:xfrm>
            <a:off x="5530673" y="5467538"/>
            <a:ext cx="6096000" cy="1200329"/>
          </a:xfrm>
          <a:prstGeom prst="rect">
            <a:avLst/>
          </a:prstGeom>
        </p:spPr>
        <p:txBody>
          <a:bodyPr>
            <a:spAutoFit/>
          </a:bodyPr>
          <a:lstStyle/>
          <a:p>
            <a:pPr algn="r"/>
            <a:r>
              <a:rPr lang="en-US" b="1" dirty="0"/>
              <a:t>*</a:t>
            </a:r>
            <a:r>
              <a:rPr lang="en-US" dirty="0"/>
              <a:t>Quoted from </a:t>
            </a:r>
            <a:r>
              <a:rPr lang="en-US" b="1" dirty="0"/>
              <a:t>HPC University Educators.  </a:t>
            </a:r>
            <a:r>
              <a:rPr lang="en-US" dirty="0"/>
              <a:t>“Computational and Data Science Education Competencies.”  </a:t>
            </a:r>
            <a:r>
              <a:rPr lang="en-US" dirty="0">
                <a:hlinkClick r:id="rId2"/>
              </a:rPr>
              <a:t>http://hpcuniversity.org/educators/competencies/</a:t>
            </a:r>
            <a:endParaRPr lang="en-US" dirty="0"/>
          </a:p>
          <a:p>
            <a:pPr algn="r"/>
            <a:endParaRPr lang="en-US" dirty="0"/>
          </a:p>
        </p:txBody>
      </p:sp>
      <p:sp>
        <p:nvSpPr>
          <p:cNvPr id="13" name="Rectangle 12">
            <a:extLst>
              <a:ext uri="{FF2B5EF4-FFF2-40B4-BE49-F238E27FC236}">
                <a16:creationId xmlns:a16="http://schemas.microsoft.com/office/drawing/2014/main" id="{1A7C7121-37FF-4F5C-94D8-60955B8DFCBB}"/>
              </a:ext>
            </a:extLst>
          </p:cNvPr>
          <p:cNvSpPr/>
          <p:nvPr/>
        </p:nvSpPr>
        <p:spPr>
          <a:xfrm>
            <a:off x="7451417" y="1363395"/>
            <a:ext cx="1062838" cy="161109"/>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i="1" dirty="0">
                <a:solidFill>
                  <a:schemeClr val="tx1"/>
                </a:solidFill>
              </a:rPr>
              <a:t>Homework</a:t>
            </a:r>
          </a:p>
        </p:txBody>
      </p:sp>
    </p:spTree>
    <p:extLst>
      <p:ext uri="{BB962C8B-B14F-4D97-AF65-F5344CB8AC3E}">
        <p14:creationId xmlns:p14="http://schemas.microsoft.com/office/powerpoint/2010/main" val="3679526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B606B9-1D70-4807-AF01-BA2BB96966EB}"/>
              </a:ext>
            </a:extLst>
          </p:cNvPr>
          <p:cNvSpPr>
            <a:spLocks noGrp="1"/>
          </p:cNvSpPr>
          <p:nvPr>
            <p:ph type="title"/>
          </p:nvPr>
        </p:nvSpPr>
        <p:spPr>
          <a:xfrm>
            <a:off x="5297762" y="329184"/>
            <a:ext cx="6251110" cy="1783080"/>
          </a:xfrm>
        </p:spPr>
        <p:txBody>
          <a:bodyPr anchor="b">
            <a:normAutofit/>
          </a:bodyPr>
          <a:lstStyle/>
          <a:p>
            <a:r>
              <a:rPr lang="en-US" sz="4200" b="1" dirty="0"/>
              <a:t>Guide to Using this Module-in-the-Box in the Classroom</a:t>
            </a:r>
          </a:p>
        </p:txBody>
      </p:sp>
      <p:pic>
        <p:nvPicPr>
          <p:cNvPr id="5" name="Picture 4" descr="A close up of an object&#10;&#10;Description automatically generated">
            <a:extLst>
              <a:ext uri="{FF2B5EF4-FFF2-40B4-BE49-F238E27FC236}">
                <a16:creationId xmlns:a16="http://schemas.microsoft.com/office/drawing/2014/main" id="{9D3B922C-18B1-4F8C-A294-20DFC0479830}"/>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Effect>
                      <a14:saturation sat="200000"/>
                    </a14:imgEffect>
                  </a14:imgLayer>
                </a14:imgProps>
              </a:ext>
            </a:extLst>
          </a:blip>
          <a:srcRect l="40474" r="14194" b="-1"/>
          <a:stretch/>
        </p:blipFill>
        <p:spPr>
          <a:xfrm>
            <a:off x="1" y="13457"/>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outerShdw blurRad="50800" dist="50800" dir="5400000" algn="ctr" rotWithShape="0">
              <a:schemeClr val="accent2"/>
            </a:outerShdw>
          </a:effectLst>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378949-D06E-4FE9-9767-C088A0075D7B}"/>
              </a:ext>
            </a:extLst>
          </p:cNvPr>
          <p:cNvSpPr>
            <a:spLocks noGrp="1"/>
          </p:cNvSpPr>
          <p:nvPr>
            <p:ph idx="1"/>
          </p:nvPr>
        </p:nvSpPr>
        <p:spPr>
          <a:xfrm>
            <a:off x="5297762" y="2722834"/>
            <a:ext cx="6251110" cy="3483864"/>
          </a:xfrm>
        </p:spPr>
        <p:txBody>
          <a:bodyPr>
            <a:normAutofit/>
          </a:bodyPr>
          <a:lstStyle/>
          <a:p>
            <a:pPr marL="0" indent="0">
              <a:buNone/>
            </a:pPr>
            <a:r>
              <a:rPr lang="en-US" sz="1900" b="1" dirty="0">
                <a:solidFill>
                  <a:srgbClr val="0070C0"/>
                </a:solidFill>
              </a:rPr>
              <a:t>Slides with the Blue/Gray Formatting </a:t>
            </a:r>
            <a:r>
              <a:rPr lang="en-US" sz="1900" dirty="0"/>
              <a:t>– Many of the slides in this module can be directly shared with students.  To help the instructor sift through the materials these slides have blue formatting and blue title banners.</a:t>
            </a:r>
          </a:p>
          <a:p>
            <a:pPr marL="0" indent="0">
              <a:buNone/>
            </a:pPr>
            <a:r>
              <a:rPr lang="en-US" sz="1900" b="1" dirty="0">
                <a:solidFill>
                  <a:schemeClr val="accent2"/>
                </a:solidFill>
              </a:rPr>
              <a:t>Slides with the Yellow/Orange Formatting </a:t>
            </a:r>
            <a:r>
              <a:rPr lang="en-US" sz="1900" dirty="0"/>
              <a:t>–To help the instructor navigate some of the potential pitfalls, slides with orange formatting add additional background material and ease instructor preparation prior to teaching. Typically, R training has long start-up period. The approach used in this module for teaching R aims to speed up the process.</a:t>
            </a:r>
          </a:p>
          <a:p>
            <a:pPr marL="0" indent="0">
              <a:buNone/>
            </a:pPr>
            <a:r>
              <a:rPr lang="en-US" sz="1900" dirty="0"/>
              <a:t>  </a:t>
            </a:r>
          </a:p>
          <a:p>
            <a:pPr marL="0" indent="0">
              <a:buNone/>
            </a:pPr>
            <a:endParaRPr lang="en-US" sz="1900" dirty="0"/>
          </a:p>
          <a:p>
            <a:pPr marL="0" indent="0">
              <a:buNone/>
            </a:pPr>
            <a:endParaRPr lang="en-US" sz="1900" dirty="0"/>
          </a:p>
          <a:p>
            <a:pPr marL="0" indent="0">
              <a:buNone/>
            </a:pPr>
            <a:endParaRPr lang="en-US" sz="1900" dirty="0"/>
          </a:p>
          <a:p>
            <a:pPr marL="0" indent="0">
              <a:buNone/>
            </a:pPr>
            <a:endParaRPr lang="en-US" sz="1900" dirty="0"/>
          </a:p>
          <a:p>
            <a:pPr marL="0" indent="0">
              <a:buNone/>
            </a:pPr>
            <a:endParaRPr lang="en-US" sz="1900" dirty="0"/>
          </a:p>
          <a:p>
            <a:pPr marL="0" indent="0">
              <a:buNone/>
            </a:pPr>
            <a:endParaRPr lang="en-US" sz="1900" dirty="0"/>
          </a:p>
          <a:p>
            <a:pPr marL="0" indent="0">
              <a:buNone/>
            </a:pPr>
            <a:endParaRPr lang="en-US" sz="1900" dirty="0"/>
          </a:p>
        </p:txBody>
      </p:sp>
    </p:spTree>
    <p:extLst>
      <p:ext uri="{BB962C8B-B14F-4D97-AF65-F5344CB8AC3E}">
        <p14:creationId xmlns:p14="http://schemas.microsoft.com/office/powerpoint/2010/main" val="4072274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73DBE3-14A9-48EE-A490-87E60C3C5765}"/>
              </a:ext>
            </a:extLst>
          </p:cNvPr>
          <p:cNvSpPr>
            <a:spLocks noGrp="1"/>
          </p:cNvSpPr>
          <p:nvPr>
            <p:ph type="title"/>
          </p:nvPr>
        </p:nvSpPr>
        <p:spPr>
          <a:xfrm>
            <a:off x="804998" y="798445"/>
            <a:ext cx="4803636" cy="1311664"/>
          </a:xfrm>
          <a:ln>
            <a:solidFill>
              <a:srgbClr val="0070C0"/>
            </a:solidFill>
          </a:ln>
        </p:spPr>
        <p:txBody>
          <a:bodyPr>
            <a:normAutofit/>
          </a:bodyPr>
          <a:lstStyle/>
          <a:p>
            <a:r>
              <a:rPr lang="en-US" sz="3100" b="1" dirty="0">
                <a:solidFill>
                  <a:schemeClr val="tx2"/>
                </a:solidFill>
              </a:rPr>
              <a:t>Assignments to be Completed in this Module:</a:t>
            </a:r>
          </a:p>
        </p:txBody>
      </p:sp>
      <p:sp>
        <p:nvSpPr>
          <p:cNvPr id="3" name="Content Placeholder 2">
            <a:extLst>
              <a:ext uri="{FF2B5EF4-FFF2-40B4-BE49-F238E27FC236}">
                <a16:creationId xmlns:a16="http://schemas.microsoft.com/office/drawing/2014/main" id="{0DCBBB8F-5A6C-4094-B596-2A7FBFF2562C}"/>
              </a:ext>
            </a:extLst>
          </p:cNvPr>
          <p:cNvSpPr>
            <a:spLocks noGrp="1"/>
          </p:cNvSpPr>
          <p:nvPr>
            <p:ph idx="1"/>
          </p:nvPr>
        </p:nvSpPr>
        <p:spPr>
          <a:xfrm>
            <a:off x="804998" y="2474510"/>
            <a:ext cx="4706803" cy="3788830"/>
          </a:xfrm>
        </p:spPr>
        <p:txBody>
          <a:bodyPr anchor="ctr">
            <a:normAutofit lnSpcReduction="10000"/>
          </a:bodyPr>
          <a:lstStyle/>
          <a:p>
            <a:r>
              <a:rPr lang="en-US" sz="1700" b="1" dirty="0">
                <a:solidFill>
                  <a:schemeClr val="tx2">
                    <a:lumMod val="75000"/>
                  </a:schemeClr>
                </a:solidFill>
              </a:rPr>
              <a:t>HOMEWORK:  </a:t>
            </a:r>
            <a:r>
              <a:rPr lang="en-US" sz="1700" dirty="0">
                <a:solidFill>
                  <a:schemeClr val="tx2">
                    <a:lumMod val="75000"/>
                  </a:schemeClr>
                </a:solidFill>
              </a:rPr>
              <a:t>You can utilize the R code/program from the </a:t>
            </a:r>
            <a:r>
              <a:rPr lang="en-US" sz="1700" i="1" dirty="0">
                <a:solidFill>
                  <a:schemeClr val="tx2">
                    <a:lumMod val="75000"/>
                  </a:schemeClr>
                </a:solidFill>
              </a:rPr>
              <a:t>Class Exercise</a:t>
            </a:r>
            <a:r>
              <a:rPr lang="en-US" sz="1700" dirty="0">
                <a:solidFill>
                  <a:schemeClr val="tx2">
                    <a:lumMod val="75000"/>
                  </a:schemeClr>
                </a:solidFill>
              </a:rPr>
              <a:t>.  You do not have to understand every symbol in each of the commands.  The code is largely provided for you so you can focus on adopting it.  Focus on accurately reproducing the code in R and critically examine the R output (what the code produces).  </a:t>
            </a:r>
            <a:r>
              <a:rPr lang="en-US" sz="1700" b="1" dirty="0">
                <a:solidFill>
                  <a:schemeClr val="tx2">
                    <a:lumMod val="75000"/>
                  </a:schemeClr>
                </a:solidFill>
              </a:rPr>
              <a:t>Advanced </a:t>
            </a:r>
            <a:r>
              <a:rPr lang="en-US" sz="1700" dirty="0">
                <a:solidFill>
                  <a:schemeClr val="tx2">
                    <a:lumMod val="75000"/>
                  </a:schemeClr>
                </a:solidFill>
              </a:rPr>
              <a:t>level homework is provided for those with previous programming experience.</a:t>
            </a:r>
          </a:p>
          <a:p>
            <a:r>
              <a:rPr lang="en-US" sz="1700" b="1" dirty="0">
                <a:solidFill>
                  <a:schemeClr val="tx2">
                    <a:lumMod val="75000"/>
                  </a:schemeClr>
                </a:solidFill>
              </a:rPr>
              <a:t>CLASS EXERCISES:  Although your work is not graded on these exercises, paying careful attention to this content is essential.  </a:t>
            </a:r>
            <a:r>
              <a:rPr lang="en-US" sz="1700" dirty="0">
                <a:solidFill>
                  <a:schemeClr val="tx2">
                    <a:lumMod val="75000"/>
                  </a:schemeClr>
                </a:solidFill>
              </a:rPr>
              <a:t>The R code and materials from the class exercises will help you complete the graded homework assignment.  </a:t>
            </a:r>
            <a:endParaRPr lang="en-US" sz="1700" b="1" dirty="0">
              <a:solidFill>
                <a:schemeClr val="tx2">
                  <a:lumMod val="75000"/>
                </a:schemeClr>
              </a:solidFill>
            </a:endParaRPr>
          </a:p>
          <a:p>
            <a:pPr marL="0" indent="0">
              <a:buNone/>
            </a:pPr>
            <a:endParaRPr lang="en-US" sz="1700" dirty="0">
              <a:solidFill>
                <a:srgbClr val="000000"/>
              </a:solidFill>
            </a:endParaRPr>
          </a:p>
          <a:p>
            <a:pPr marL="0" indent="0">
              <a:buNone/>
            </a:pPr>
            <a:endParaRPr lang="en-US" sz="1700" dirty="0">
              <a:solidFill>
                <a:srgbClr val="000000"/>
              </a:solidFill>
            </a:endParaRPr>
          </a:p>
        </p:txBody>
      </p:sp>
      <p:pic>
        <p:nvPicPr>
          <p:cNvPr id="6" name="Picture 5">
            <a:extLst>
              <a:ext uri="{FF2B5EF4-FFF2-40B4-BE49-F238E27FC236}">
                <a16:creationId xmlns:a16="http://schemas.microsoft.com/office/drawing/2014/main" id="{6DFF63F4-7A72-4E5F-80ED-06CED74DBEE0}"/>
              </a:ext>
            </a:extLst>
          </p:cNvPr>
          <p:cNvPicPr>
            <a:picLocks noChangeAspect="1"/>
          </p:cNvPicPr>
          <p:nvPr/>
        </p:nvPicPr>
        <p:blipFill rotWithShape="1">
          <a:blip r:embed="rId2"/>
          <a:srcRect l="27857" r="14137"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352571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FF63F4-7A72-4E5F-80ED-06CED74DBEE0}"/>
              </a:ext>
            </a:extLst>
          </p:cNvPr>
          <p:cNvPicPr>
            <a:picLocks noChangeAspect="1"/>
          </p:cNvPicPr>
          <p:nvPr/>
        </p:nvPicPr>
        <p:blipFill rotWithShape="1">
          <a:blip r:embed="rId2"/>
          <a:srcRect l="13535"/>
          <a:stretch/>
        </p:blipFill>
        <p:spPr>
          <a:xfrm>
            <a:off x="1123357" y="3018327"/>
            <a:ext cx="3533985" cy="2728198"/>
          </a:xfrm>
          <a:prstGeom prst="rect">
            <a:avLst/>
          </a:prstGeom>
        </p:spPr>
      </p:pic>
      <p:sp>
        <p:nvSpPr>
          <p:cNvPr id="8" name="Title 1">
            <a:extLst>
              <a:ext uri="{FF2B5EF4-FFF2-40B4-BE49-F238E27FC236}">
                <a16:creationId xmlns:a16="http://schemas.microsoft.com/office/drawing/2014/main" id="{17F6CC5F-C4EC-44A1-8174-507D4AE63C56}"/>
              </a:ext>
            </a:extLst>
          </p:cNvPr>
          <p:cNvSpPr txBox="1">
            <a:spLocks/>
          </p:cNvSpPr>
          <p:nvPr/>
        </p:nvSpPr>
        <p:spPr>
          <a:xfrm>
            <a:off x="1123357" y="1357054"/>
            <a:ext cx="3533985" cy="1661272"/>
          </a:xfrm>
          <a:prstGeom prst="rect">
            <a:avLst/>
          </a:prstGeom>
          <a:solidFill>
            <a:schemeClr val="accent3">
              <a:lumMod val="20000"/>
              <a:lumOff val="80000"/>
            </a:schemeClr>
          </a:solidFill>
          <a:ln w="1905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700" b="1" dirty="0">
                <a:solidFill>
                  <a:schemeClr val="tx2"/>
                </a:solidFill>
                <a:latin typeface="+mn-lt"/>
              </a:rPr>
              <a:t>Class Exercise</a:t>
            </a:r>
            <a:r>
              <a:rPr lang="en-US" sz="2700" b="1" dirty="0">
                <a:solidFill>
                  <a:schemeClr val="tx2"/>
                </a:solidFill>
              </a:rPr>
              <a:t>:</a:t>
            </a:r>
          </a:p>
          <a:p>
            <a:pPr>
              <a:lnSpc>
                <a:spcPct val="100000"/>
              </a:lnSpc>
            </a:pPr>
            <a:r>
              <a:rPr lang="en-US" sz="2700" b="1" i="1" dirty="0">
                <a:solidFill>
                  <a:schemeClr val="tx2"/>
                </a:solidFill>
              </a:rPr>
              <a:t>Google Trends/</a:t>
            </a:r>
            <a:r>
              <a:rPr lang="en-US" sz="2700" b="1" i="1" dirty="0" err="1">
                <a:solidFill>
                  <a:schemeClr val="tx2"/>
                </a:solidFill>
              </a:rPr>
              <a:t>Ngrams</a:t>
            </a:r>
            <a:r>
              <a:rPr lang="en-US" sz="2700" b="1" i="1" dirty="0">
                <a:solidFill>
                  <a:schemeClr val="tx2"/>
                </a:solidFill>
              </a:rPr>
              <a:t>’ </a:t>
            </a:r>
            <a:r>
              <a:rPr lang="en-US" sz="2700" b="1" dirty="0">
                <a:solidFill>
                  <a:schemeClr val="tx2"/>
                </a:solidFill>
              </a:rPr>
              <a:t>visualizations</a:t>
            </a:r>
            <a:endParaRPr lang="en-US" sz="2700" b="1" i="1" dirty="0">
              <a:solidFill>
                <a:schemeClr val="tx2"/>
              </a:solidFill>
            </a:endParaRPr>
          </a:p>
        </p:txBody>
      </p:sp>
      <p:sp>
        <p:nvSpPr>
          <p:cNvPr id="5" name="Right Triangle 4">
            <a:extLst>
              <a:ext uri="{FF2B5EF4-FFF2-40B4-BE49-F238E27FC236}">
                <a16:creationId xmlns:a16="http://schemas.microsoft.com/office/drawing/2014/main" id="{96DDD2C6-1717-420B-BDD6-83064F30F00B}"/>
              </a:ext>
            </a:extLst>
          </p:cNvPr>
          <p:cNvSpPr/>
          <p:nvPr/>
        </p:nvSpPr>
        <p:spPr>
          <a:xfrm rot="16200000">
            <a:off x="8622444" y="3269416"/>
            <a:ext cx="3200400" cy="3291842"/>
          </a:xfrm>
          <a:prstGeom prst="r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12006F6-E44F-4F5C-B015-F6529D75C5AB}"/>
              </a:ext>
            </a:extLst>
          </p:cNvPr>
          <p:cNvCxnSpPr>
            <a:cxnSpLocks/>
          </p:cNvCxnSpPr>
          <p:nvPr/>
        </p:nvCxnSpPr>
        <p:spPr>
          <a:xfrm>
            <a:off x="8656320" y="6231157"/>
            <a:ext cx="289050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3BE5F77A-12D2-4A77-9C4D-230CA32EA7D8}"/>
              </a:ext>
            </a:extLst>
          </p:cNvPr>
          <p:cNvCxnSpPr/>
          <p:nvPr/>
        </p:nvCxnSpPr>
        <p:spPr>
          <a:xfrm>
            <a:off x="11546827" y="3596640"/>
            <a:ext cx="0" cy="2634517"/>
          </a:xfrm>
          <a:prstGeom prst="line">
            <a:avLst/>
          </a:prstGeom>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A859BF50-D993-46B1-B3E8-258501079D6C}"/>
              </a:ext>
            </a:extLst>
          </p:cNvPr>
          <p:cNvSpPr/>
          <p:nvPr/>
        </p:nvSpPr>
        <p:spPr>
          <a:xfrm>
            <a:off x="1" y="0"/>
            <a:ext cx="62276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153EC1E8-FDBB-4D5D-9961-1A76CA317E89}"/>
              </a:ext>
            </a:extLst>
          </p:cNvPr>
          <p:cNvSpPr txBox="1">
            <a:spLocks/>
          </p:cNvSpPr>
          <p:nvPr/>
        </p:nvSpPr>
        <p:spPr>
          <a:xfrm>
            <a:off x="5157935" y="1350728"/>
            <a:ext cx="5995836" cy="488042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To get started, let’s go to </a:t>
            </a:r>
            <a:r>
              <a:rPr lang="en-US" sz="1200" b="1" dirty="0">
                <a:hlinkClick r:id="rId3"/>
              </a:rPr>
              <a:t>https://trends.google.com/trends/</a:t>
            </a:r>
            <a:r>
              <a:rPr lang="en-US" sz="1200" b="1" dirty="0"/>
              <a:t> to explore terms related to the pandemic.  </a:t>
            </a:r>
          </a:p>
          <a:p>
            <a:r>
              <a:rPr lang="en-US" sz="1200" b="1" dirty="0"/>
              <a:t>In addition to searching for the word “pandemic,” consider other related terms.  Pay close attention to how the data is visualized.  </a:t>
            </a:r>
          </a:p>
          <a:p>
            <a:r>
              <a:rPr lang="en-US" sz="1200" b="1" dirty="0"/>
              <a:t>What do the visualizations say about the trends over time and geographically?  How is the trending topic different from the top result?  </a:t>
            </a:r>
          </a:p>
          <a:p>
            <a:r>
              <a:rPr lang="en-US" sz="1200" b="1" dirty="0"/>
              <a:t>What would you communicate about the visualized results? Consider your audience and the intent of the analysis.  </a:t>
            </a:r>
          </a:p>
          <a:p>
            <a:pPr marL="0" indent="0">
              <a:buNone/>
            </a:pPr>
            <a:endParaRPr lang="en-US" sz="1200" b="1" dirty="0"/>
          </a:p>
          <a:p>
            <a:pPr marL="0" indent="0">
              <a:buNone/>
            </a:pPr>
            <a:r>
              <a:rPr lang="en-US" sz="1200" b="1" dirty="0"/>
              <a:t>For a longer-term perspective, let’s go to </a:t>
            </a:r>
            <a:r>
              <a:rPr lang="en-US" sz="1200" b="1" dirty="0">
                <a:hlinkClick r:id="rId4"/>
              </a:rPr>
              <a:t>https://books.google.com/ngrams</a:t>
            </a:r>
            <a:r>
              <a:rPr lang="en-US" sz="1200" b="1" dirty="0"/>
              <a:t> to explore terms related to the pandemic.  </a:t>
            </a:r>
          </a:p>
          <a:p>
            <a:r>
              <a:rPr lang="en-US" sz="1200" b="1" dirty="0"/>
              <a:t>In addition to searching for the word “pandemic,” consider other related terms.  Pay close attention to how the data is visualized.  </a:t>
            </a:r>
          </a:p>
          <a:p>
            <a:r>
              <a:rPr lang="en-US" sz="1200" b="1" dirty="0"/>
              <a:t>What do the visualizations say about the trends over time?  How is the trending topic different from the results in published books?  </a:t>
            </a:r>
          </a:p>
          <a:p>
            <a:r>
              <a:rPr lang="en-US" sz="1200" b="1" dirty="0"/>
              <a:t>What would you communicate about the visualized results? Consider your audience and the intent of the analysis.  </a:t>
            </a:r>
          </a:p>
          <a:p>
            <a:pPr marL="0" indent="0">
              <a:buNone/>
            </a:pPr>
            <a:endParaRPr lang="en-US" sz="1200" b="1" dirty="0"/>
          </a:p>
        </p:txBody>
      </p:sp>
    </p:spTree>
    <p:extLst>
      <p:ext uri="{BB962C8B-B14F-4D97-AF65-F5344CB8AC3E}">
        <p14:creationId xmlns:p14="http://schemas.microsoft.com/office/powerpoint/2010/main" val="3419761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073DBE3-14A9-48EE-A490-87E60C3C5765}"/>
              </a:ext>
            </a:extLst>
          </p:cNvPr>
          <p:cNvSpPr>
            <a:spLocks noGrp="1"/>
          </p:cNvSpPr>
          <p:nvPr>
            <p:ph type="title"/>
          </p:nvPr>
        </p:nvSpPr>
        <p:spPr>
          <a:xfrm>
            <a:off x="1136397" y="502020"/>
            <a:ext cx="5323715" cy="1642970"/>
          </a:xfrm>
        </p:spPr>
        <p:txBody>
          <a:bodyPr anchor="b">
            <a:normAutofit/>
          </a:bodyPr>
          <a:lstStyle/>
          <a:p>
            <a:r>
              <a:rPr lang="en-US" sz="3700" b="1" dirty="0"/>
              <a:t>Good Visualizations…</a:t>
            </a:r>
          </a:p>
        </p:txBody>
      </p:sp>
      <p:graphicFrame>
        <p:nvGraphicFramePr>
          <p:cNvPr id="30" name="Content Placeholder 2">
            <a:extLst>
              <a:ext uri="{FF2B5EF4-FFF2-40B4-BE49-F238E27FC236}">
                <a16:creationId xmlns:a16="http://schemas.microsoft.com/office/drawing/2014/main" id="{E8FBF226-4FA0-4CD0-9FC7-63D0345F67FE}"/>
              </a:ext>
            </a:extLst>
          </p:cNvPr>
          <p:cNvGraphicFramePr>
            <a:graphicFrameLocks noGrp="1"/>
          </p:cNvGraphicFramePr>
          <p:nvPr>
            <p:ph idx="1"/>
            <p:extLst>
              <p:ext uri="{D42A27DB-BD31-4B8C-83A1-F6EECF244321}">
                <p14:modId xmlns:p14="http://schemas.microsoft.com/office/powerpoint/2010/main" val="1396335430"/>
              </p:ext>
            </p:extLst>
          </p:nvPr>
        </p:nvGraphicFramePr>
        <p:xfrm>
          <a:off x="1144923" y="2405894"/>
          <a:ext cx="5598777" cy="3535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Rectangle 2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2896C40-776D-4757-BA1D-9EEC582D686C}"/>
              </a:ext>
            </a:extLst>
          </p:cNvPr>
          <p:cNvSpPr txBox="1"/>
          <p:nvPr/>
        </p:nvSpPr>
        <p:spPr>
          <a:xfrm>
            <a:off x="8453643" y="207991"/>
            <a:ext cx="2950845" cy="2492990"/>
          </a:xfrm>
          <a:prstGeom prst="rect">
            <a:avLst/>
          </a:prstGeom>
          <a:noFill/>
        </p:spPr>
        <p:txBody>
          <a:bodyPr wrap="square">
            <a:spAutoFit/>
          </a:bodyPr>
          <a:lstStyle/>
          <a:p>
            <a:pPr marL="0" indent="0">
              <a:buNone/>
            </a:pPr>
            <a:r>
              <a:rPr lang="en-US" sz="1200" dirty="0">
                <a:solidFill>
                  <a:schemeClr val="bg1">
                    <a:lumMod val="85000"/>
                  </a:schemeClr>
                </a:solidFill>
              </a:rPr>
              <a:t>Following are some resources to help you answer your questions about visualizations: </a:t>
            </a:r>
          </a:p>
          <a:p>
            <a:pPr marL="285750" indent="-285750">
              <a:buFont typeface="Arial" panose="020B0604020202020204" pitchFamily="34" charset="0"/>
              <a:buChar char="•"/>
            </a:pPr>
            <a:r>
              <a:rPr lang="en-US" sz="1200" dirty="0">
                <a:solidFill>
                  <a:schemeClr val="bg1">
                    <a:lumMod val="75000"/>
                  </a:schemeClr>
                </a:solidFill>
              </a:rPr>
              <a:t>Table or a Figure? </a:t>
            </a:r>
            <a:r>
              <a:rPr lang="en-US" sz="1200" dirty="0">
                <a:hlinkClick r:id="rId7"/>
              </a:rPr>
              <a:t>https://writingcenter.unc.edu/tips-and-tools/figures-and-charts/</a:t>
            </a:r>
            <a:endParaRPr lang="en-US" sz="1200" dirty="0"/>
          </a:p>
          <a:p>
            <a:pPr marL="285750" indent="-285750">
              <a:buFont typeface="Arial" panose="020B0604020202020204" pitchFamily="34" charset="0"/>
              <a:buChar char="•"/>
            </a:pPr>
            <a:r>
              <a:rPr lang="en-US" sz="1200" dirty="0">
                <a:solidFill>
                  <a:schemeClr val="bg1">
                    <a:lumMod val="75000"/>
                  </a:schemeClr>
                </a:solidFill>
              </a:rPr>
              <a:t>What’s considered good practice? </a:t>
            </a:r>
            <a:r>
              <a:rPr lang="en-US" sz="1200" dirty="0">
                <a:hlinkClick r:id="rId8"/>
              </a:rPr>
              <a:t>https://porg/doi/10.1021/acsenergylett.1c00415</a:t>
            </a:r>
            <a:r>
              <a:rPr lang="en-US" sz="1200" dirty="0"/>
              <a:t>,</a:t>
            </a:r>
            <a:r>
              <a:rPr lang="en-US" sz="1200" dirty="0">
                <a:hlinkClick r:id="rId8"/>
              </a:rPr>
              <a:t>ubs.acs.</a:t>
            </a:r>
            <a:r>
              <a:rPr lang="en-US" sz="1200" dirty="0"/>
              <a:t> </a:t>
            </a:r>
            <a:r>
              <a:rPr lang="en-US" sz="1200" dirty="0">
                <a:hlinkClick r:id="rId9"/>
              </a:rPr>
              <a:t>https://pubs.acs.org/doi/10.1021/jz500997e</a:t>
            </a:r>
            <a:endParaRPr lang="en-US" sz="1200" dirty="0"/>
          </a:p>
          <a:p>
            <a:pPr marL="285750" indent="-285750">
              <a:buFont typeface="Arial" panose="020B0604020202020204" pitchFamily="34" charset="0"/>
              <a:buChar char="•"/>
            </a:pPr>
            <a:r>
              <a:rPr lang="en-US" sz="1200" dirty="0">
                <a:solidFill>
                  <a:schemeClr val="bg1">
                    <a:lumMod val="75000"/>
                  </a:schemeClr>
                </a:solidFill>
              </a:rPr>
              <a:t>Do you have any amazing examples? </a:t>
            </a:r>
            <a:r>
              <a:rPr kumimoji="0" lang="en-US" altLang="en-US" sz="1200" b="0" i="0" u="none" strike="noStrike" cap="none" normalizeH="0" baseline="0" dirty="0">
                <a:ln>
                  <a:noFill/>
                </a:ln>
                <a:solidFill>
                  <a:schemeClr val="tx1"/>
                </a:solidFill>
                <a:effectLst/>
                <a:latin typeface="Arial" panose="020B0604020202020204" pitchFamily="34" charset="0"/>
                <a:hlinkClick r:id="rId10"/>
              </a:rPr>
              <a:t>https://visme.co/blog/best-data-visualizations/</a:t>
            </a:r>
            <a:r>
              <a:rPr lang="en-US" sz="1200" dirty="0"/>
              <a:t>. </a:t>
            </a:r>
          </a:p>
        </p:txBody>
      </p:sp>
    </p:spTree>
    <p:extLst>
      <p:ext uri="{BB962C8B-B14F-4D97-AF65-F5344CB8AC3E}">
        <p14:creationId xmlns:p14="http://schemas.microsoft.com/office/powerpoint/2010/main" val="3441277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073DBE3-14A9-48EE-A490-87E60C3C5765}"/>
              </a:ext>
            </a:extLst>
          </p:cNvPr>
          <p:cNvSpPr>
            <a:spLocks noGrp="1"/>
          </p:cNvSpPr>
          <p:nvPr>
            <p:ph type="title"/>
          </p:nvPr>
        </p:nvSpPr>
        <p:spPr>
          <a:xfrm>
            <a:off x="1136397" y="502020"/>
            <a:ext cx="5323715" cy="1642970"/>
          </a:xfrm>
        </p:spPr>
        <p:txBody>
          <a:bodyPr anchor="b">
            <a:normAutofit/>
          </a:bodyPr>
          <a:lstStyle/>
          <a:p>
            <a:r>
              <a:rPr lang="en-US" sz="3700" b="1" dirty="0"/>
              <a:t>The role of R in data science includes data visualization:</a:t>
            </a:r>
          </a:p>
        </p:txBody>
      </p:sp>
      <p:sp>
        <p:nvSpPr>
          <p:cNvPr id="3" name="Content Placeholder 2">
            <a:extLst>
              <a:ext uri="{FF2B5EF4-FFF2-40B4-BE49-F238E27FC236}">
                <a16:creationId xmlns:a16="http://schemas.microsoft.com/office/drawing/2014/main" id="{0DCBBB8F-5A6C-4094-B596-2A7FBFF2562C}"/>
              </a:ext>
            </a:extLst>
          </p:cNvPr>
          <p:cNvSpPr>
            <a:spLocks noGrp="1"/>
          </p:cNvSpPr>
          <p:nvPr>
            <p:ph idx="1"/>
          </p:nvPr>
        </p:nvSpPr>
        <p:spPr>
          <a:xfrm>
            <a:off x="1144923" y="2405894"/>
            <a:ext cx="5315189" cy="3535083"/>
          </a:xfrm>
        </p:spPr>
        <p:txBody>
          <a:bodyPr anchor="t">
            <a:normAutofit/>
          </a:bodyPr>
          <a:lstStyle/>
          <a:p>
            <a:r>
              <a:rPr lang="en-US" sz="1700" dirty="0"/>
              <a:t>R is a free statistical software used to perform many of the data science tasks.  </a:t>
            </a:r>
          </a:p>
          <a:p>
            <a:pPr marL="457200" lvl="1" indent="0">
              <a:buNone/>
            </a:pPr>
            <a:r>
              <a:rPr lang="en-US" sz="1700" dirty="0"/>
              <a:t>Other popular data science tools, include Python, Tableau, and many other tools some of which are even discipline or task specific.  </a:t>
            </a:r>
          </a:p>
          <a:p>
            <a:r>
              <a:rPr lang="en-US" sz="1700" dirty="0"/>
              <a:t>The versatility of R, makes it a good tool to learn.</a:t>
            </a:r>
          </a:p>
          <a:p>
            <a:pPr marL="0" indent="0">
              <a:buNone/>
            </a:pPr>
            <a:endParaRPr lang="en-US" sz="1700" dirty="0"/>
          </a:p>
          <a:p>
            <a:pPr marL="0" indent="0">
              <a:buNone/>
            </a:pPr>
            <a:r>
              <a:rPr lang="en-US" sz="1700" dirty="0"/>
              <a:t>Following are some simple ways to use R right away in a class exercise. We have included these hands-on exercises to help you practice the material.  Throughout this training module, class exercises will provide hands-on experience showcasing Rs benefits for data modeling. </a:t>
            </a:r>
          </a:p>
          <a:p>
            <a:endParaRPr lang="en-US" sz="1700" dirty="0"/>
          </a:p>
        </p:txBody>
      </p:sp>
      <p:sp>
        <p:nvSpPr>
          <p:cNvPr id="21" name="Rectangle 2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Graphical user interface, text, application, email&#10;&#10;Description automatically generated">
            <a:extLst>
              <a:ext uri="{FF2B5EF4-FFF2-40B4-BE49-F238E27FC236}">
                <a16:creationId xmlns:a16="http://schemas.microsoft.com/office/drawing/2014/main" id="{D04F3C6F-B3F1-4835-AD87-C79F227C9C83}"/>
              </a:ext>
            </a:extLst>
          </p:cNvPr>
          <p:cNvPicPr>
            <a:picLocks noChangeAspect="1"/>
          </p:cNvPicPr>
          <p:nvPr/>
        </p:nvPicPr>
        <p:blipFill>
          <a:blip r:embed="rId2"/>
          <a:stretch>
            <a:fillRect/>
          </a:stretch>
        </p:blipFill>
        <p:spPr>
          <a:xfrm>
            <a:off x="8368333" y="308719"/>
            <a:ext cx="3638308" cy="1935718"/>
          </a:xfrm>
          <a:prstGeom prst="rect">
            <a:avLst/>
          </a:prstGeom>
          <a:effectLst>
            <a:glow rad="228600">
              <a:schemeClr val="accent1">
                <a:alpha val="40000"/>
              </a:schemeClr>
            </a:glow>
          </a:effectLst>
        </p:spPr>
      </p:pic>
      <p:sp>
        <p:nvSpPr>
          <p:cNvPr id="24" name="TextBox 23">
            <a:extLst>
              <a:ext uri="{FF2B5EF4-FFF2-40B4-BE49-F238E27FC236}">
                <a16:creationId xmlns:a16="http://schemas.microsoft.com/office/drawing/2014/main" id="{EE5BC692-550C-4010-B69A-3D8BAAE5838F}"/>
              </a:ext>
            </a:extLst>
          </p:cNvPr>
          <p:cNvSpPr txBox="1"/>
          <p:nvPr/>
        </p:nvSpPr>
        <p:spPr>
          <a:xfrm>
            <a:off x="8285018" y="1763021"/>
            <a:ext cx="3721623" cy="400110"/>
          </a:xfrm>
          <a:prstGeom prst="rect">
            <a:avLst/>
          </a:prstGeom>
          <a:noFill/>
        </p:spPr>
        <p:txBody>
          <a:bodyPr wrap="square" rtlCol="0">
            <a:spAutoFit/>
          </a:bodyPr>
          <a:lstStyle/>
          <a:p>
            <a:r>
              <a:rPr lang="en-US" sz="1000" b="1" dirty="0">
                <a:solidFill>
                  <a:schemeClr val="tx2"/>
                </a:solidFill>
                <a:latin typeface="Arial Narrow" panose="020B0606020202030204" pitchFamily="34" charset="0"/>
              </a:rPr>
              <a:t>&gt; (prompt) is where you input the code &amp; press enter. R will generate output.  If you receive an error (very common), check the spelling first.</a:t>
            </a:r>
          </a:p>
        </p:txBody>
      </p:sp>
      <p:sp>
        <p:nvSpPr>
          <p:cNvPr id="20" name="TextBox 19">
            <a:extLst>
              <a:ext uri="{FF2B5EF4-FFF2-40B4-BE49-F238E27FC236}">
                <a16:creationId xmlns:a16="http://schemas.microsoft.com/office/drawing/2014/main" id="{7C904972-8FB6-4B9D-8040-7B19E1AA8B5C}"/>
              </a:ext>
            </a:extLst>
          </p:cNvPr>
          <p:cNvSpPr txBox="1"/>
          <p:nvPr/>
        </p:nvSpPr>
        <p:spPr>
          <a:xfrm>
            <a:off x="9954665" y="308711"/>
            <a:ext cx="2045964" cy="615553"/>
          </a:xfrm>
          <a:prstGeom prst="rect">
            <a:avLst/>
          </a:prstGeom>
          <a:noFill/>
        </p:spPr>
        <p:txBody>
          <a:bodyPr wrap="square" rtlCol="0">
            <a:spAutoFit/>
          </a:bodyPr>
          <a:lstStyle/>
          <a:p>
            <a:pPr algn="ctr"/>
            <a:r>
              <a:rPr lang="en-US" sz="2200" b="1" dirty="0">
                <a:solidFill>
                  <a:schemeClr val="tx2"/>
                </a:solidFill>
                <a:latin typeface="Arial Black" panose="020B0A04020102020204" pitchFamily="34" charset="0"/>
              </a:rPr>
              <a:t>R &amp; RStudio</a:t>
            </a:r>
            <a:endParaRPr lang="en-US" sz="1200" dirty="0">
              <a:solidFill>
                <a:schemeClr val="tx2"/>
              </a:solidFill>
              <a:latin typeface="Arial Black" panose="020B0A04020102020204" pitchFamily="34" charset="0"/>
            </a:endParaRPr>
          </a:p>
          <a:p>
            <a:pPr algn="ctr"/>
            <a:r>
              <a:rPr lang="en-US" sz="1200" dirty="0">
                <a:solidFill>
                  <a:schemeClr val="tx2"/>
                </a:solidFill>
                <a:latin typeface="Arial Black" panose="020B0A04020102020204" pitchFamily="34" charset="0"/>
              </a:rPr>
              <a:t> look like this</a:t>
            </a:r>
          </a:p>
        </p:txBody>
      </p:sp>
    </p:spTree>
    <p:extLst>
      <p:ext uri="{BB962C8B-B14F-4D97-AF65-F5344CB8AC3E}">
        <p14:creationId xmlns:p14="http://schemas.microsoft.com/office/powerpoint/2010/main" val="911277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14625</TotalTime>
  <Words>3308</Words>
  <Application>Microsoft Office PowerPoint</Application>
  <PresentationFormat>Widescreen</PresentationFormat>
  <Paragraphs>217</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Arial Narrow</vt:lpstr>
      <vt:lpstr>Calibri</vt:lpstr>
      <vt:lpstr>Calibri  </vt:lpstr>
      <vt:lpstr>Calibri   </vt:lpstr>
      <vt:lpstr>Calibri Light</vt:lpstr>
      <vt:lpstr>Office Theme</vt:lpstr>
      <vt:lpstr>3. Module-in-a-Box: The Pandemic, Data Ethics and Visualization.</vt:lpstr>
      <vt:lpstr>Data Ethics Competency: Privacy*</vt:lpstr>
      <vt:lpstr>Data Science Competency: Data Visualization*</vt:lpstr>
      <vt:lpstr>XSEDE Data Driven Competencies*</vt:lpstr>
      <vt:lpstr>Guide to Using this Module-in-the-Box in the Classroom</vt:lpstr>
      <vt:lpstr>Assignments to be Completed in this Module:</vt:lpstr>
      <vt:lpstr>PowerPoint Presentation</vt:lpstr>
      <vt:lpstr>Good Visualizations…</vt:lpstr>
      <vt:lpstr>The role of R in data science includes data visualization:</vt:lpstr>
      <vt:lpstr>Access and R </vt:lpstr>
      <vt:lpstr>How to install R and RStudio on your home computer</vt:lpstr>
      <vt:lpstr>PowerPoint Presentation</vt:lpstr>
      <vt:lpstr>R and RMarkdown</vt:lpstr>
      <vt:lpstr>Accountability</vt:lpstr>
      <vt:lpstr>PowerPoint Presentation</vt:lpstr>
      <vt:lpstr>PowerPoint Presentation</vt:lpstr>
      <vt:lpstr>Homework Evaluation Rubric* </vt:lpstr>
      <vt:lpstr>Additional        Materials &amp; Sources</vt:lpstr>
      <vt:lpstr>Suggested as textbooks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1.Module-in-the-Box: Data Ethics, AI Blindspots and Data Preparation.</dc:title>
  <dc:creator>Unislawa Williams</dc:creator>
  <cp:lastModifiedBy>Unislawa Williams</cp:lastModifiedBy>
  <cp:revision>139</cp:revision>
  <dcterms:created xsi:type="dcterms:W3CDTF">2020-11-05T14:19:08Z</dcterms:created>
  <dcterms:modified xsi:type="dcterms:W3CDTF">2021-07-01T21:04:58Z</dcterms:modified>
</cp:coreProperties>
</file>